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7" r:id="rId3"/>
    <p:sldId id="258" r:id="rId4"/>
    <p:sldId id="259" r:id="rId5"/>
    <p:sldId id="260" r:id="rId6"/>
    <p:sldId id="261" r:id="rId7"/>
    <p:sldId id="262" r:id="rId8"/>
    <p:sldId id="263" r:id="rId9"/>
    <p:sldId id="265" r:id="rId10"/>
    <p:sldId id="268" r:id="rId11"/>
    <p:sldId id="266" r:id="rId12"/>
    <p:sldId id="264" r:id="rId13"/>
    <p:sldId id="267" r:id="rId14"/>
    <p:sldId id="269" r:id="rId15"/>
    <p:sldId id="303" r:id="rId16"/>
    <p:sldId id="271" r:id="rId17"/>
    <p:sldId id="272" r:id="rId18"/>
    <p:sldId id="273" r:id="rId19"/>
    <p:sldId id="274" r:id="rId20"/>
    <p:sldId id="304" r:id="rId21"/>
    <p:sldId id="275" r:id="rId22"/>
    <p:sldId id="276" r:id="rId23"/>
    <p:sldId id="277" r:id="rId24"/>
    <p:sldId id="278" r:id="rId25"/>
    <p:sldId id="270" r:id="rId26"/>
    <p:sldId id="279" r:id="rId27"/>
    <p:sldId id="280" r:id="rId28"/>
    <p:sldId id="281" r:id="rId29"/>
    <p:sldId id="282" r:id="rId30"/>
    <p:sldId id="283" r:id="rId31"/>
    <p:sldId id="284" r:id="rId32"/>
    <p:sldId id="298" r:id="rId33"/>
    <p:sldId id="299" r:id="rId34"/>
    <p:sldId id="302" r:id="rId35"/>
    <p:sldId id="305" r:id="rId36"/>
    <p:sldId id="300" r:id="rId37"/>
    <p:sldId id="301" r:id="rId38"/>
    <p:sldId id="306" r:id="rId39"/>
    <p:sldId id="285" r:id="rId40"/>
    <p:sldId id="291" r:id="rId41"/>
    <p:sldId id="293" r:id="rId42"/>
    <p:sldId id="295" r:id="rId43"/>
    <p:sldId id="296" r:id="rId44"/>
    <p:sldId id="292" r:id="rId45"/>
    <p:sldId id="297" r:id="rId46"/>
    <p:sldId id="294" r:id="rId47"/>
    <p:sldId id="308" r:id="rId48"/>
    <p:sldId id="286" r:id="rId49"/>
    <p:sldId id="287" r:id="rId50"/>
    <p:sldId id="288" r:id="rId51"/>
    <p:sldId id="289" r:id="rId52"/>
    <p:sldId id="290" r:id="rId53"/>
    <p:sldId id="307"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8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0AD5DD-5BEA-4F12-BE83-7299E12F5B3F}" type="datetimeFigureOut">
              <a:rPr lang="en-US" smtClean="0"/>
              <a:t>6/7/2013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01DDB4-D375-4A8B-A647-69A13A13683B}" type="slidenum">
              <a:rPr lang="en-US" smtClean="0"/>
              <a:t>‹#›</a:t>
            </a:fld>
            <a:endParaRPr lang="en-US"/>
          </a:p>
        </p:txBody>
      </p:sp>
    </p:spTree>
    <p:extLst>
      <p:ext uri="{BB962C8B-B14F-4D97-AF65-F5344CB8AC3E}">
        <p14:creationId xmlns:p14="http://schemas.microsoft.com/office/powerpoint/2010/main" val="67460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a:t>
            </a:fld>
            <a:endParaRPr lang="en-US"/>
          </a:p>
        </p:txBody>
      </p:sp>
    </p:spTree>
    <p:extLst>
      <p:ext uri="{BB962C8B-B14F-4D97-AF65-F5344CB8AC3E}">
        <p14:creationId xmlns:p14="http://schemas.microsoft.com/office/powerpoint/2010/main" val="281168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10</a:t>
            </a:fld>
            <a:endParaRPr lang="en-US"/>
          </a:p>
        </p:txBody>
      </p:sp>
    </p:spTree>
    <p:extLst>
      <p:ext uri="{BB962C8B-B14F-4D97-AF65-F5344CB8AC3E}">
        <p14:creationId xmlns:p14="http://schemas.microsoft.com/office/powerpoint/2010/main" val="4028877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11</a:t>
            </a:fld>
            <a:endParaRPr lang="en-US"/>
          </a:p>
        </p:txBody>
      </p:sp>
    </p:spTree>
    <p:extLst>
      <p:ext uri="{BB962C8B-B14F-4D97-AF65-F5344CB8AC3E}">
        <p14:creationId xmlns:p14="http://schemas.microsoft.com/office/powerpoint/2010/main" val="4235751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12</a:t>
            </a:fld>
            <a:endParaRPr lang="en-US"/>
          </a:p>
        </p:txBody>
      </p:sp>
    </p:spTree>
    <p:extLst>
      <p:ext uri="{BB962C8B-B14F-4D97-AF65-F5344CB8AC3E}">
        <p14:creationId xmlns:p14="http://schemas.microsoft.com/office/powerpoint/2010/main" val="2377860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13</a:t>
            </a:fld>
            <a:endParaRPr lang="en-US"/>
          </a:p>
        </p:txBody>
      </p:sp>
    </p:spTree>
    <p:extLst>
      <p:ext uri="{BB962C8B-B14F-4D97-AF65-F5344CB8AC3E}">
        <p14:creationId xmlns:p14="http://schemas.microsoft.com/office/powerpoint/2010/main" val="4156468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14</a:t>
            </a:fld>
            <a:endParaRPr lang="en-US"/>
          </a:p>
        </p:txBody>
      </p:sp>
    </p:spTree>
    <p:extLst>
      <p:ext uri="{BB962C8B-B14F-4D97-AF65-F5344CB8AC3E}">
        <p14:creationId xmlns:p14="http://schemas.microsoft.com/office/powerpoint/2010/main" val="1724147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15</a:t>
            </a:fld>
            <a:endParaRPr lang="en-US"/>
          </a:p>
        </p:txBody>
      </p:sp>
    </p:spTree>
    <p:extLst>
      <p:ext uri="{BB962C8B-B14F-4D97-AF65-F5344CB8AC3E}">
        <p14:creationId xmlns:p14="http://schemas.microsoft.com/office/powerpoint/2010/main" val="3813878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16</a:t>
            </a:fld>
            <a:endParaRPr lang="en-US"/>
          </a:p>
        </p:txBody>
      </p:sp>
    </p:spTree>
    <p:extLst>
      <p:ext uri="{BB962C8B-B14F-4D97-AF65-F5344CB8AC3E}">
        <p14:creationId xmlns:p14="http://schemas.microsoft.com/office/powerpoint/2010/main" val="3771870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17</a:t>
            </a:fld>
            <a:endParaRPr lang="en-US"/>
          </a:p>
        </p:txBody>
      </p:sp>
    </p:spTree>
    <p:extLst>
      <p:ext uri="{BB962C8B-B14F-4D97-AF65-F5344CB8AC3E}">
        <p14:creationId xmlns:p14="http://schemas.microsoft.com/office/powerpoint/2010/main" val="2783362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18</a:t>
            </a:fld>
            <a:endParaRPr lang="en-US"/>
          </a:p>
        </p:txBody>
      </p:sp>
    </p:spTree>
    <p:extLst>
      <p:ext uri="{BB962C8B-B14F-4D97-AF65-F5344CB8AC3E}">
        <p14:creationId xmlns:p14="http://schemas.microsoft.com/office/powerpoint/2010/main" val="3915079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19</a:t>
            </a:fld>
            <a:endParaRPr lang="en-US"/>
          </a:p>
        </p:txBody>
      </p:sp>
    </p:spTree>
    <p:extLst>
      <p:ext uri="{BB962C8B-B14F-4D97-AF65-F5344CB8AC3E}">
        <p14:creationId xmlns:p14="http://schemas.microsoft.com/office/powerpoint/2010/main" val="141022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a:t>
            </a:fld>
            <a:endParaRPr lang="en-US"/>
          </a:p>
        </p:txBody>
      </p:sp>
    </p:spTree>
    <p:extLst>
      <p:ext uri="{BB962C8B-B14F-4D97-AF65-F5344CB8AC3E}">
        <p14:creationId xmlns:p14="http://schemas.microsoft.com/office/powerpoint/2010/main" val="3108537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20</a:t>
            </a:fld>
            <a:endParaRPr lang="en-US"/>
          </a:p>
        </p:txBody>
      </p:sp>
    </p:spTree>
    <p:extLst>
      <p:ext uri="{BB962C8B-B14F-4D97-AF65-F5344CB8AC3E}">
        <p14:creationId xmlns:p14="http://schemas.microsoft.com/office/powerpoint/2010/main" val="851999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21</a:t>
            </a:fld>
            <a:endParaRPr lang="en-US"/>
          </a:p>
        </p:txBody>
      </p:sp>
    </p:spTree>
    <p:extLst>
      <p:ext uri="{BB962C8B-B14F-4D97-AF65-F5344CB8AC3E}">
        <p14:creationId xmlns:p14="http://schemas.microsoft.com/office/powerpoint/2010/main" val="3398085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22</a:t>
            </a:fld>
            <a:endParaRPr lang="en-US"/>
          </a:p>
        </p:txBody>
      </p:sp>
    </p:spTree>
    <p:extLst>
      <p:ext uri="{BB962C8B-B14F-4D97-AF65-F5344CB8AC3E}">
        <p14:creationId xmlns:p14="http://schemas.microsoft.com/office/powerpoint/2010/main" val="14985096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23</a:t>
            </a:fld>
            <a:endParaRPr lang="en-US"/>
          </a:p>
        </p:txBody>
      </p:sp>
    </p:spTree>
    <p:extLst>
      <p:ext uri="{BB962C8B-B14F-4D97-AF65-F5344CB8AC3E}">
        <p14:creationId xmlns:p14="http://schemas.microsoft.com/office/powerpoint/2010/main" val="4242469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24</a:t>
            </a:fld>
            <a:endParaRPr lang="en-US"/>
          </a:p>
        </p:txBody>
      </p:sp>
    </p:spTree>
    <p:extLst>
      <p:ext uri="{BB962C8B-B14F-4D97-AF65-F5344CB8AC3E}">
        <p14:creationId xmlns:p14="http://schemas.microsoft.com/office/powerpoint/2010/main" val="12700918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25</a:t>
            </a:fld>
            <a:endParaRPr lang="en-US"/>
          </a:p>
        </p:txBody>
      </p:sp>
    </p:spTree>
    <p:extLst>
      <p:ext uri="{BB962C8B-B14F-4D97-AF65-F5344CB8AC3E}">
        <p14:creationId xmlns:p14="http://schemas.microsoft.com/office/powerpoint/2010/main" val="29415495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26</a:t>
            </a:fld>
            <a:endParaRPr lang="en-US"/>
          </a:p>
        </p:txBody>
      </p:sp>
    </p:spTree>
    <p:extLst>
      <p:ext uri="{BB962C8B-B14F-4D97-AF65-F5344CB8AC3E}">
        <p14:creationId xmlns:p14="http://schemas.microsoft.com/office/powerpoint/2010/main" val="21203343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27</a:t>
            </a:fld>
            <a:endParaRPr lang="en-US"/>
          </a:p>
        </p:txBody>
      </p:sp>
    </p:spTree>
    <p:extLst>
      <p:ext uri="{BB962C8B-B14F-4D97-AF65-F5344CB8AC3E}">
        <p14:creationId xmlns:p14="http://schemas.microsoft.com/office/powerpoint/2010/main" val="31415956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28</a:t>
            </a:fld>
            <a:endParaRPr lang="en-US"/>
          </a:p>
        </p:txBody>
      </p:sp>
    </p:spTree>
    <p:extLst>
      <p:ext uri="{BB962C8B-B14F-4D97-AF65-F5344CB8AC3E}">
        <p14:creationId xmlns:p14="http://schemas.microsoft.com/office/powerpoint/2010/main" val="305553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29</a:t>
            </a:fld>
            <a:endParaRPr lang="en-US"/>
          </a:p>
        </p:txBody>
      </p:sp>
    </p:spTree>
    <p:extLst>
      <p:ext uri="{BB962C8B-B14F-4D97-AF65-F5344CB8AC3E}">
        <p14:creationId xmlns:p14="http://schemas.microsoft.com/office/powerpoint/2010/main" val="3905937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a:t>
            </a:fld>
            <a:endParaRPr lang="en-US"/>
          </a:p>
        </p:txBody>
      </p:sp>
    </p:spTree>
    <p:extLst>
      <p:ext uri="{BB962C8B-B14F-4D97-AF65-F5344CB8AC3E}">
        <p14:creationId xmlns:p14="http://schemas.microsoft.com/office/powerpoint/2010/main" val="2423626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30</a:t>
            </a:fld>
            <a:endParaRPr lang="en-US"/>
          </a:p>
        </p:txBody>
      </p:sp>
    </p:spTree>
    <p:extLst>
      <p:ext uri="{BB962C8B-B14F-4D97-AF65-F5344CB8AC3E}">
        <p14:creationId xmlns:p14="http://schemas.microsoft.com/office/powerpoint/2010/main" val="4506121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31</a:t>
            </a:fld>
            <a:endParaRPr lang="en-US"/>
          </a:p>
        </p:txBody>
      </p:sp>
    </p:spTree>
    <p:extLst>
      <p:ext uri="{BB962C8B-B14F-4D97-AF65-F5344CB8AC3E}">
        <p14:creationId xmlns:p14="http://schemas.microsoft.com/office/powerpoint/2010/main" val="11069914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32</a:t>
            </a:fld>
            <a:endParaRPr lang="en-US"/>
          </a:p>
        </p:txBody>
      </p:sp>
    </p:spTree>
    <p:extLst>
      <p:ext uri="{BB962C8B-B14F-4D97-AF65-F5344CB8AC3E}">
        <p14:creationId xmlns:p14="http://schemas.microsoft.com/office/powerpoint/2010/main" val="34927435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33</a:t>
            </a:fld>
            <a:endParaRPr lang="en-US"/>
          </a:p>
        </p:txBody>
      </p:sp>
    </p:spTree>
    <p:extLst>
      <p:ext uri="{BB962C8B-B14F-4D97-AF65-F5344CB8AC3E}">
        <p14:creationId xmlns:p14="http://schemas.microsoft.com/office/powerpoint/2010/main" val="36516074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34</a:t>
            </a:fld>
            <a:endParaRPr lang="en-US"/>
          </a:p>
        </p:txBody>
      </p:sp>
    </p:spTree>
    <p:extLst>
      <p:ext uri="{BB962C8B-B14F-4D97-AF65-F5344CB8AC3E}">
        <p14:creationId xmlns:p14="http://schemas.microsoft.com/office/powerpoint/2010/main" val="6735961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35</a:t>
            </a:fld>
            <a:endParaRPr lang="en-US"/>
          </a:p>
        </p:txBody>
      </p:sp>
    </p:spTree>
    <p:extLst>
      <p:ext uri="{BB962C8B-B14F-4D97-AF65-F5344CB8AC3E}">
        <p14:creationId xmlns:p14="http://schemas.microsoft.com/office/powerpoint/2010/main" val="2186466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36</a:t>
            </a:fld>
            <a:endParaRPr lang="en-US"/>
          </a:p>
        </p:txBody>
      </p:sp>
    </p:spTree>
    <p:extLst>
      <p:ext uri="{BB962C8B-B14F-4D97-AF65-F5344CB8AC3E}">
        <p14:creationId xmlns:p14="http://schemas.microsoft.com/office/powerpoint/2010/main" val="2635897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37</a:t>
            </a:fld>
            <a:endParaRPr lang="en-US"/>
          </a:p>
        </p:txBody>
      </p:sp>
    </p:spTree>
    <p:extLst>
      <p:ext uri="{BB962C8B-B14F-4D97-AF65-F5344CB8AC3E}">
        <p14:creationId xmlns:p14="http://schemas.microsoft.com/office/powerpoint/2010/main" val="27605219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38</a:t>
            </a:fld>
            <a:endParaRPr lang="en-US"/>
          </a:p>
        </p:txBody>
      </p:sp>
    </p:spTree>
    <p:extLst>
      <p:ext uri="{BB962C8B-B14F-4D97-AF65-F5344CB8AC3E}">
        <p14:creationId xmlns:p14="http://schemas.microsoft.com/office/powerpoint/2010/main" val="39003246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39</a:t>
            </a:fld>
            <a:endParaRPr lang="en-US"/>
          </a:p>
        </p:txBody>
      </p:sp>
    </p:spTree>
    <p:extLst>
      <p:ext uri="{BB962C8B-B14F-4D97-AF65-F5344CB8AC3E}">
        <p14:creationId xmlns:p14="http://schemas.microsoft.com/office/powerpoint/2010/main" val="152177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a:t>
            </a:fld>
            <a:endParaRPr lang="en-US"/>
          </a:p>
        </p:txBody>
      </p:sp>
    </p:spTree>
    <p:extLst>
      <p:ext uri="{BB962C8B-B14F-4D97-AF65-F5344CB8AC3E}">
        <p14:creationId xmlns:p14="http://schemas.microsoft.com/office/powerpoint/2010/main" val="40572436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40</a:t>
            </a:fld>
            <a:endParaRPr lang="en-US"/>
          </a:p>
        </p:txBody>
      </p:sp>
    </p:spTree>
    <p:extLst>
      <p:ext uri="{BB962C8B-B14F-4D97-AF65-F5344CB8AC3E}">
        <p14:creationId xmlns:p14="http://schemas.microsoft.com/office/powerpoint/2010/main" val="31439764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41</a:t>
            </a:fld>
            <a:endParaRPr lang="en-US"/>
          </a:p>
        </p:txBody>
      </p:sp>
    </p:spTree>
    <p:extLst>
      <p:ext uri="{BB962C8B-B14F-4D97-AF65-F5344CB8AC3E}">
        <p14:creationId xmlns:p14="http://schemas.microsoft.com/office/powerpoint/2010/main" val="27731720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42</a:t>
            </a:fld>
            <a:endParaRPr lang="en-US"/>
          </a:p>
        </p:txBody>
      </p:sp>
    </p:spTree>
    <p:extLst>
      <p:ext uri="{BB962C8B-B14F-4D97-AF65-F5344CB8AC3E}">
        <p14:creationId xmlns:p14="http://schemas.microsoft.com/office/powerpoint/2010/main" val="6290363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43</a:t>
            </a:fld>
            <a:endParaRPr lang="en-US"/>
          </a:p>
        </p:txBody>
      </p:sp>
    </p:spTree>
    <p:extLst>
      <p:ext uri="{BB962C8B-B14F-4D97-AF65-F5344CB8AC3E}">
        <p14:creationId xmlns:p14="http://schemas.microsoft.com/office/powerpoint/2010/main" val="16031749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44</a:t>
            </a:fld>
            <a:endParaRPr lang="en-US"/>
          </a:p>
        </p:txBody>
      </p:sp>
    </p:spTree>
    <p:extLst>
      <p:ext uri="{BB962C8B-B14F-4D97-AF65-F5344CB8AC3E}">
        <p14:creationId xmlns:p14="http://schemas.microsoft.com/office/powerpoint/2010/main" val="9271891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45</a:t>
            </a:fld>
            <a:endParaRPr lang="en-US"/>
          </a:p>
        </p:txBody>
      </p:sp>
    </p:spTree>
    <p:extLst>
      <p:ext uri="{BB962C8B-B14F-4D97-AF65-F5344CB8AC3E}">
        <p14:creationId xmlns:p14="http://schemas.microsoft.com/office/powerpoint/2010/main" val="34679829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46</a:t>
            </a:fld>
            <a:endParaRPr lang="en-US"/>
          </a:p>
        </p:txBody>
      </p:sp>
    </p:spTree>
    <p:extLst>
      <p:ext uri="{BB962C8B-B14F-4D97-AF65-F5344CB8AC3E}">
        <p14:creationId xmlns:p14="http://schemas.microsoft.com/office/powerpoint/2010/main" val="18387788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47</a:t>
            </a:fld>
            <a:endParaRPr lang="en-US"/>
          </a:p>
        </p:txBody>
      </p:sp>
    </p:spTree>
    <p:extLst>
      <p:ext uri="{BB962C8B-B14F-4D97-AF65-F5344CB8AC3E}">
        <p14:creationId xmlns:p14="http://schemas.microsoft.com/office/powerpoint/2010/main" val="10559755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48</a:t>
            </a:fld>
            <a:endParaRPr lang="en-US"/>
          </a:p>
        </p:txBody>
      </p:sp>
    </p:spTree>
    <p:extLst>
      <p:ext uri="{BB962C8B-B14F-4D97-AF65-F5344CB8AC3E}">
        <p14:creationId xmlns:p14="http://schemas.microsoft.com/office/powerpoint/2010/main" val="164512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49</a:t>
            </a:fld>
            <a:endParaRPr lang="en-US"/>
          </a:p>
        </p:txBody>
      </p:sp>
    </p:spTree>
    <p:extLst>
      <p:ext uri="{BB962C8B-B14F-4D97-AF65-F5344CB8AC3E}">
        <p14:creationId xmlns:p14="http://schemas.microsoft.com/office/powerpoint/2010/main" val="1297102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5</a:t>
            </a:fld>
            <a:endParaRPr lang="en-US"/>
          </a:p>
        </p:txBody>
      </p:sp>
    </p:spTree>
    <p:extLst>
      <p:ext uri="{BB962C8B-B14F-4D97-AF65-F5344CB8AC3E}">
        <p14:creationId xmlns:p14="http://schemas.microsoft.com/office/powerpoint/2010/main" val="7461774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50</a:t>
            </a:fld>
            <a:endParaRPr lang="en-US"/>
          </a:p>
        </p:txBody>
      </p:sp>
    </p:spTree>
    <p:extLst>
      <p:ext uri="{BB962C8B-B14F-4D97-AF65-F5344CB8AC3E}">
        <p14:creationId xmlns:p14="http://schemas.microsoft.com/office/powerpoint/2010/main" val="752160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51</a:t>
            </a:fld>
            <a:endParaRPr lang="en-US"/>
          </a:p>
        </p:txBody>
      </p:sp>
    </p:spTree>
    <p:extLst>
      <p:ext uri="{BB962C8B-B14F-4D97-AF65-F5344CB8AC3E}">
        <p14:creationId xmlns:p14="http://schemas.microsoft.com/office/powerpoint/2010/main" val="13069641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52</a:t>
            </a:fld>
            <a:endParaRPr lang="en-US"/>
          </a:p>
        </p:txBody>
      </p:sp>
    </p:spTree>
    <p:extLst>
      <p:ext uri="{BB962C8B-B14F-4D97-AF65-F5344CB8AC3E}">
        <p14:creationId xmlns:p14="http://schemas.microsoft.com/office/powerpoint/2010/main" val="13817009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53</a:t>
            </a:fld>
            <a:endParaRPr lang="en-US"/>
          </a:p>
        </p:txBody>
      </p:sp>
    </p:spTree>
    <p:extLst>
      <p:ext uri="{BB962C8B-B14F-4D97-AF65-F5344CB8AC3E}">
        <p14:creationId xmlns:p14="http://schemas.microsoft.com/office/powerpoint/2010/main" val="1208603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6</a:t>
            </a:fld>
            <a:endParaRPr lang="en-US"/>
          </a:p>
        </p:txBody>
      </p:sp>
    </p:spTree>
    <p:extLst>
      <p:ext uri="{BB962C8B-B14F-4D97-AF65-F5344CB8AC3E}">
        <p14:creationId xmlns:p14="http://schemas.microsoft.com/office/powerpoint/2010/main" val="3819317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7</a:t>
            </a:fld>
            <a:endParaRPr lang="en-US"/>
          </a:p>
        </p:txBody>
      </p:sp>
    </p:spTree>
    <p:extLst>
      <p:ext uri="{BB962C8B-B14F-4D97-AF65-F5344CB8AC3E}">
        <p14:creationId xmlns:p14="http://schemas.microsoft.com/office/powerpoint/2010/main" val="840464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8</a:t>
            </a:fld>
            <a:endParaRPr lang="en-US"/>
          </a:p>
        </p:txBody>
      </p:sp>
    </p:spTree>
    <p:extLst>
      <p:ext uri="{BB962C8B-B14F-4D97-AF65-F5344CB8AC3E}">
        <p14:creationId xmlns:p14="http://schemas.microsoft.com/office/powerpoint/2010/main" val="2143664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01DDB4-D375-4A8B-A647-69A13A13683B}" type="slidenum">
              <a:rPr lang="en-US" smtClean="0"/>
              <a:t>9</a:t>
            </a:fld>
            <a:endParaRPr lang="en-US"/>
          </a:p>
        </p:txBody>
      </p:sp>
    </p:spTree>
    <p:extLst>
      <p:ext uri="{BB962C8B-B14F-4D97-AF65-F5344CB8AC3E}">
        <p14:creationId xmlns:p14="http://schemas.microsoft.com/office/powerpoint/2010/main" val="31074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5153CB-66ED-4D01-A6F4-AAD274D8309D}"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284728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5153CB-66ED-4D01-A6F4-AAD274D8309D}"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2485122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5153CB-66ED-4D01-A6F4-AAD274D8309D}"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2200608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5153CB-66ED-4D01-A6F4-AAD274D8309D}"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1939113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5153CB-66ED-4D01-A6F4-AAD274D8309D}"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938669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5153CB-66ED-4D01-A6F4-AAD274D8309D}"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2491749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5153CB-66ED-4D01-A6F4-AAD274D8309D}" type="datetimeFigureOut">
              <a:rPr lang="en-US" smtClean="0"/>
              <a:t>6/7/2013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3100727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5153CB-66ED-4D01-A6F4-AAD274D8309D}" type="datetimeFigureOut">
              <a:rPr lang="en-US" smtClean="0"/>
              <a:t>6/7/2013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954529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5153CB-66ED-4D01-A6F4-AAD274D8309D}" type="datetimeFigureOut">
              <a:rPr lang="en-US" smtClean="0"/>
              <a:t>6/7/2013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1259142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5153CB-66ED-4D01-A6F4-AAD274D8309D}"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122776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5153CB-66ED-4D01-A6F4-AAD274D8309D}"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7A806-AA44-4568-9AD0-503D1E48F0B9}" type="slidenum">
              <a:rPr lang="en-US" smtClean="0"/>
              <a:t>‹#›</a:t>
            </a:fld>
            <a:endParaRPr lang="en-US"/>
          </a:p>
        </p:txBody>
      </p:sp>
    </p:spTree>
    <p:extLst>
      <p:ext uri="{BB962C8B-B14F-4D97-AF65-F5344CB8AC3E}">
        <p14:creationId xmlns:p14="http://schemas.microsoft.com/office/powerpoint/2010/main" val="2483287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153CB-66ED-4D01-A6F4-AAD274D8309D}" type="datetimeFigureOut">
              <a:rPr lang="en-US" smtClean="0"/>
              <a:t>6/7/2013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E7A806-AA44-4568-9AD0-503D1E48F0B9}" type="slidenum">
              <a:rPr lang="en-US" smtClean="0"/>
              <a:t>‹#›</a:t>
            </a:fld>
            <a:endParaRPr lang="en-US"/>
          </a:p>
        </p:txBody>
      </p:sp>
    </p:spTree>
    <p:extLst>
      <p:ext uri="{BB962C8B-B14F-4D97-AF65-F5344CB8AC3E}">
        <p14:creationId xmlns:p14="http://schemas.microsoft.com/office/powerpoint/2010/main" val="1086357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lobalsecurity.org/security/library/report/2009/c-rprt-terrorism_2008-05-7.ht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rategicstudiesinstitute.army.mil/pubs/download.cfm?q=806"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prospectjournal.org/2012/07/23/evaluating-the-cuban-embarg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sos.umd.edu/gvpt/kastner/KahlerKastner.do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thecatalist.org/2010/03/mexico-2050-the-world%C2%B4s-fifth-largest-economy/"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vaughns-1-pagers.com/politics/us-foreign-aid.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Latin America Topic Lecture</a:t>
            </a:r>
            <a:endParaRPr lang="en-US" dirty="0"/>
          </a:p>
        </p:txBody>
      </p:sp>
      <p:sp>
        <p:nvSpPr>
          <p:cNvPr id="3" name="Subtitle 2"/>
          <p:cNvSpPr>
            <a:spLocks noGrp="1"/>
          </p:cNvSpPr>
          <p:nvPr>
            <p:ph type="subTitle" idx="1"/>
          </p:nvPr>
        </p:nvSpPr>
        <p:spPr/>
        <p:txBody>
          <a:bodyPr>
            <a:normAutofit fontScale="92500" lnSpcReduction="10000"/>
          </a:bodyPr>
          <a:lstStyle/>
          <a:p>
            <a:r>
              <a:rPr lang="en-US" dirty="0"/>
              <a:t>Resolved: The United States federal government should substantially increase its economic engagement toward Cuba, Mexico or Venezuela.</a:t>
            </a:r>
          </a:p>
          <a:p>
            <a:endParaRPr lang="en-US" dirty="0"/>
          </a:p>
        </p:txBody>
      </p:sp>
    </p:spTree>
    <p:extLst>
      <p:ext uri="{BB962C8B-B14F-4D97-AF65-F5344CB8AC3E}">
        <p14:creationId xmlns:p14="http://schemas.microsoft.com/office/powerpoint/2010/main" val="3270349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47500" lnSpcReduction="20000"/>
          </a:bodyPr>
          <a:lstStyle/>
          <a:p>
            <a:pPr marL="0" indent="0">
              <a:buNone/>
            </a:pPr>
            <a:r>
              <a:rPr lang="en-US" sz="5100" b="1" dirty="0" smtClean="0"/>
              <a:t>Examples of things the US is doing via Economic Engagement</a:t>
            </a:r>
          </a:p>
          <a:p>
            <a:pPr marL="0" indent="0">
              <a:buNone/>
            </a:pPr>
            <a:r>
              <a:rPr lang="en-US" b="1" dirty="0" smtClean="0"/>
              <a:t>OCC </a:t>
            </a:r>
            <a:r>
              <a:rPr lang="en-US" b="1" dirty="0"/>
              <a:t>09 Office of the Coordinator for Counterterrorism</a:t>
            </a:r>
            <a:r>
              <a:rPr lang="en-US" dirty="0"/>
              <a:t> [Country Reports on Terrorism 2008, </a:t>
            </a:r>
            <a:r>
              <a:rPr lang="en-US" dirty="0">
                <a:hlinkClick r:id="rId3"/>
              </a:rPr>
              <a:t>http://www.globalsecurity.org/security/library/report/2009/c-rprt-terrorism_2008-05-7.htm</a:t>
            </a:r>
            <a:r>
              <a:rPr lang="en-US" dirty="0"/>
              <a:t>]</a:t>
            </a:r>
          </a:p>
          <a:p>
            <a:pPr marL="0" indent="0">
              <a:buNone/>
            </a:pPr>
            <a:endParaRPr lang="en-US" dirty="0"/>
          </a:p>
          <a:p>
            <a:pPr marL="0" indent="0">
              <a:buNone/>
            </a:pPr>
            <a:r>
              <a:rPr lang="en-US" b="1" i="1" u="sng" dirty="0" smtClean="0"/>
              <a:t>The </a:t>
            </a:r>
            <a:r>
              <a:rPr lang="en-US" b="1" i="1" u="sng" dirty="0"/>
              <a:t>U.S. strategy of Total Economic Engagement pursues economic reform, rule of law, and global economic integration</a:t>
            </a:r>
            <a:r>
              <a:rPr lang="en-US" dirty="0"/>
              <a:t>, in countries with predominantly Muslim populations. </a:t>
            </a:r>
            <a:r>
              <a:rPr lang="en-US" u="sng" dirty="0"/>
              <a:t>Total Economic Engagement includes:</a:t>
            </a:r>
            <a:endParaRPr lang="en-US" dirty="0"/>
          </a:p>
          <a:p>
            <a:r>
              <a:rPr lang="en-US" u="sng" dirty="0"/>
              <a:t>Regular bilateral discussions on</a:t>
            </a:r>
            <a:r>
              <a:rPr lang="en-US" dirty="0"/>
              <a:t> these </a:t>
            </a:r>
            <a:r>
              <a:rPr lang="en-US" u="sng" dirty="0"/>
              <a:t>topics</a:t>
            </a:r>
            <a:r>
              <a:rPr lang="en-US" dirty="0"/>
              <a:t> </a:t>
            </a:r>
            <a:r>
              <a:rPr lang="en-US" u="sng" dirty="0"/>
              <a:t>with host government officials</a:t>
            </a:r>
            <a:r>
              <a:rPr lang="en-US" dirty="0"/>
              <a:t>, with both U.S. Embassy officials and officials from a wide range of U.S. agencies participating;</a:t>
            </a:r>
          </a:p>
          <a:p>
            <a:r>
              <a:rPr lang="en-US" u="sng" dirty="0"/>
              <a:t>Formal structured dialogues</a:t>
            </a:r>
            <a:r>
              <a:rPr lang="en-US" dirty="0"/>
              <a:t>, high-level Economic Dialogues, and Trade and Investment Framework Agreement (TIFA) Councils;</a:t>
            </a:r>
          </a:p>
          <a:p>
            <a:r>
              <a:rPr lang="en-US" u="sng" dirty="0"/>
              <a:t>U.S. bilateral and multilateral assistance programs for economic reform</a:t>
            </a:r>
            <a:r>
              <a:rPr lang="en-US" dirty="0"/>
              <a:t>, trade capacity-building, and rule of law managed chiefly through USAID, the Millennium Challenge Corporation (MCC), and the State Department's Middle East Partnership Initiative (MEPI). </a:t>
            </a:r>
            <a:r>
              <a:rPr lang="en-US" u="sng" dirty="0"/>
              <a:t>Programs are often complemented with technical assistance provided by specialized U.S. agencies</a:t>
            </a:r>
            <a:r>
              <a:rPr lang="en-US" dirty="0"/>
              <a:t> and offices;</a:t>
            </a:r>
          </a:p>
          <a:p>
            <a:r>
              <a:rPr lang="en-US" u="sng" dirty="0"/>
              <a:t>Coordinated multilateral policies and assistance strategies</a:t>
            </a:r>
            <a:r>
              <a:rPr lang="en-US" dirty="0"/>
              <a:t> to </a:t>
            </a:r>
            <a:r>
              <a:rPr lang="en-US" u="sng" dirty="0"/>
              <a:t>advance reform goals by working with</a:t>
            </a:r>
            <a:r>
              <a:rPr lang="en-US" dirty="0"/>
              <a:t> such </a:t>
            </a:r>
            <a:r>
              <a:rPr lang="en-US" u="sng" dirty="0"/>
              <a:t>international organizations</a:t>
            </a:r>
            <a:r>
              <a:rPr lang="en-US" dirty="0"/>
              <a:t> as the International Monetary Fund, the World Bank, the World Trade Organization, and OECD (MENA-OECD Investment), and other multilateral donors; and</a:t>
            </a:r>
          </a:p>
          <a:p>
            <a:r>
              <a:rPr lang="en-US" u="sng" dirty="0"/>
              <a:t>Working with NGOs</a:t>
            </a:r>
            <a:r>
              <a:rPr lang="en-US" dirty="0"/>
              <a:t>, such as Transparency International, and U.S. and foreign business associations, such as American Chambers of Commerce and Business Councils</a:t>
            </a:r>
            <a:r>
              <a:rPr lang="en-US" u="sng" dirty="0"/>
              <a:t>, to advance reform issues</a:t>
            </a:r>
            <a:r>
              <a:rPr lang="en-US" dirty="0"/>
              <a:t> of mutual concern.</a:t>
            </a:r>
          </a:p>
          <a:p>
            <a:pPr marL="0" indent="0">
              <a:buNone/>
            </a:pPr>
            <a:endParaRPr lang="en-US" dirty="0"/>
          </a:p>
        </p:txBody>
      </p:sp>
    </p:spTree>
    <p:extLst>
      <p:ext uri="{BB962C8B-B14F-4D97-AF65-F5344CB8AC3E}">
        <p14:creationId xmlns:p14="http://schemas.microsoft.com/office/powerpoint/2010/main" val="1604357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Removal of </a:t>
            </a:r>
            <a:r>
              <a:rPr lang="en-US" dirty="0" err="1" smtClean="0"/>
              <a:t>Penalites</a:t>
            </a:r>
            <a:endParaRPr lang="en-US" dirty="0"/>
          </a:p>
        </p:txBody>
      </p:sp>
      <p:sp>
        <p:nvSpPr>
          <p:cNvPr id="3" name="Content Placeholder 2"/>
          <p:cNvSpPr>
            <a:spLocks noGrp="1"/>
          </p:cNvSpPr>
          <p:nvPr>
            <p:ph idx="1"/>
          </p:nvPr>
        </p:nvSpPr>
        <p:spPr/>
        <p:txBody>
          <a:bodyPr/>
          <a:lstStyle/>
          <a:p>
            <a:r>
              <a:rPr lang="en-US" dirty="0" smtClean="0"/>
              <a:t>Domestic Penalties for not “buying </a:t>
            </a:r>
            <a:r>
              <a:rPr lang="en-US" dirty="0" err="1" smtClean="0"/>
              <a:t>america</a:t>
            </a:r>
            <a:r>
              <a:rPr lang="en-US" dirty="0" smtClean="0"/>
              <a:t>”</a:t>
            </a:r>
          </a:p>
          <a:p>
            <a:r>
              <a:rPr lang="en-US" dirty="0" smtClean="0"/>
              <a:t>The Cuban Embargo</a:t>
            </a:r>
          </a:p>
          <a:p>
            <a:r>
              <a:rPr lang="en-US" dirty="0" smtClean="0"/>
              <a:t>Tariffs for products and other acts of protectionism.</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429000"/>
            <a:ext cx="4336998" cy="288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005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Categories</a:t>
            </a:r>
            <a:endParaRPr lang="en-US" dirty="0"/>
          </a:p>
        </p:txBody>
      </p:sp>
      <p:sp>
        <p:nvSpPr>
          <p:cNvPr id="3" name="Content Placeholder 2"/>
          <p:cNvSpPr>
            <a:spLocks noGrp="1"/>
          </p:cNvSpPr>
          <p:nvPr>
            <p:ph idx="1"/>
          </p:nvPr>
        </p:nvSpPr>
        <p:spPr/>
        <p:txBody>
          <a:bodyPr>
            <a:normAutofit lnSpcReduction="10000"/>
          </a:bodyPr>
          <a:lstStyle/>
          <a:p>
            <a:r>
              <a:rPr lang="en-US" dirty="0" smtClean="0"/>
              <a:t>Investment Promotion: A company/NGO/law that promotes investment.  </a:t>
            </a:r>
          </a:p>
          <a:p>
            <a:r>
              <a:rPr lang="en-US" dirty="0" smtClean="0"/>
              <a:t>Access to Technology: Selling an item [medical equipment], allowing the sell of an item [</a:t>
            </a:r>
            <a:r>
              <a:rPr lang="en-US" dirty="0" err="1" smtClean="0"/>
              <a:t>cuba</a:t>
            </a:r>
            <a:r>
              <a:rPr lang="en-US" dirty="0" smtClean="0"/>
              <a:t> telecomm], or focusing on developing a sector.</a:t>
            </a:r>
          </a:p>
          <a:p>
            <a:r>
              <a:rPr lang="en-US" dirty="0" smtClean="0"/>
              <a:t>Economic Loans: Here’s some cash, pay us back later, with interest. </a:t>
            </a:r>
          </a:p>
          <a:p>
            <a:r>
              <a:rPr lang="en-US" dirty="0" smtClean="0"/>
              <a:t>Facilitated Entry into an International Financial Organization: WTO, etc.</a:t>
            </a:r>
          </a:p>
          <a:p>
            <a:pPr marL="0" indent="0">
              <a:buNone/>
            </a:pPr>
            <a:endParaRPr lang="en-US" dirty="0" smtClean="0"/>
          </a:p>
        </p:txBody>
      </p:sp>
    </p:spTree>
    <p:extLst>
      <p:ext uri="{BB962C8B-B14F-4D97-AF65-F5344CB8AC3E}">
        <p14:creationId xmlns:p14="http://schemas.microsoft.com/office/powerpoint/2010/main" val="3302896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III. Advantages to Engaging</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76400"/>
            <a:ext cx="807720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6924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Legitimacy/Image</a:t>
            </a:r>
            <a:endParaRPr lang="en-US" dirty="0"/>
          </a:p>
        </p:txBody>
      </p:sp>
      <p:sp>
        <p:nvSpPr>
          <p:cNvPr id="3" name="Content Placeholder 2"/>
          <p:cNvSpPr>
            <a:spLocks noGrp="1"/>
          </p:cNvSpPr>
          <p:nvPr>
            <p:ph idx="1"/>
          </p:nvPr>
        </p:nvSpPr>
        <p:spPr/>
        <p:txBody>
          <a:bodyPr/>
          <a:lstStyle/>
          <a:p>
            <a:r>
              <a:rPr lang="en-US" dirty="0" smtClean="0"/>
              <a:t>“Soft Power”</a:t>
            </a:r>
          </a:p>
          <a:p>
            <a:r>
              <a:rPr lang="en-US" dirty="0" smtClean="0"/>
              <a:t>Losing the Hemisphere to others</a:t>
            </a:r>
          </a:p>
          <a:p>
            <a:r>
              <a:rPr lang="en-US" dirty="0" smtClean="0"/>
              <a:t>Anti-Americanism wins elections</a:t>
            </a:r>
          </a:p>
          <a:p>
            <a:r>
              <a:rPr lang="en-US" dirty="0" smtClean="0"/>
              <a:t>Doesn’t care about its neighbors</a:t>
            </a:r>
          </a:p>
          <a:p>
            <a:r>
              <a:rPr lang="en-US" dirty="0" smtClean="0"/>
              <a:t>North/South Gap</a:t>
            </a:r>
          </a:p>
          <a:p>
            <a:r>
              <a:rPr lang="en-US" dirty="0" smtClean="0"/>
              <a:t>Helps us do other things we want</a:t>
            </a:r>
          </a:p>
          <a:p>
            <a:r>
              <a:rPr lang="en-US" dirty="0" smtClean="0"/>
              <a:t>‘</a:t>
            </a:r>
            <a:r>
              <a:rPr lang="en-US" dirty="0" err="1" smtClean="0"/>
              <a:t>merica</a:t>
            </a:r>
            <a:r>
              <a:rPr lang="en-US" dirty="0" smtClean="0"/>
              <a:t> </a:t>
            </a:r>
            <a:endParaRPr lang="en-US" dirty="0"/>
          </a:p>
        </p:txBody>
      </p:sp>
    </p:spTree>
    <p:extLst>
      <p:ext uri="{BB962C8B-B14F-4D97-AF65-F5344CB8AC3E}">
        <p14:creationId xmlns:p14="http://schemas.microsoft.com/office/powerpoint/2010/main" val="276775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47500" lnSpcReduction="20000"/>
          </a:bodyPr>
          <a:lstStyle/>
          <a:p>
            <a:pPr marL="0" indent="0">
              <a:buNone/>
            </a:pPr>
            <a:r>
              <a:rPr lang="en-US" sz="5100" b="1" dirty="0" smtClean="0"/>
              <a:t>Soft Power defined and made relevant to Latin America</a:t>
            </a:r>
          </a:p>
          <a:p>
            <a:pPr marL="0" indent="0">
              <a:buNone/>
            </a:pPr>
            <a:r>
              <a:rPr lang="en-US" b="1" dirty="0" smtClean="0"/>
              <a:t>Perez </a:t>
            </a:r>
            <a:r>
              <a:rPr lang="en-US" b="1" dirty="0"/>
              <a:t>10 J.D. Yale Law School.  Working with </a:t>
            </a:r>
            <a:r>
              <a:rPr lang="en-US" b="1" dirty="0" err="1"/>
              <a:t>Koh</a:t>
            </a:r>
            <a:r>
              <a:rPr lang="en-US" b="1" dirty="0"/>
              <a:t> former Dean of Yale Law and Legal Advisor to the State Department</a:t>
            </a:r>
            <a:r>
              <a:rPr lang="en-US" dirty="0"/>
              <a:t> [David A. Perez, America's Cuba Policy: The Way Forward: A Policy Recommendation for the U.S. State Department, Spring, 2010, Harvard Latino Law Review, 13 </a:t>
            </a:r>
            <a:r>
              <a:rPr lang="en-US" dirty="0" err="1"/>
              <a:t>Harv</a:t>
            </a:r>
            <a:r>
              <a:rPr lang="en-US" dirty="0"/>
              <a:t>. Latino L. Rev. 187]</a:t>
            </a:r>
          </a:p>
          <a:p>
            <a:pPr marL="0" indent="0">
              <a:buNone/>
            </a:pPr>
            <a:endParaRPr lang="en-US" u="sng" dirty="0" smtClean="0"/>
          </a:p>
          <a:p>
            <a:pPr marL="0" indent="0">
              <a:buNone/>
            </a:pPr>
            <a:r>
              <a:rPr lang="en-US" u="sng" dirty="0" smtClean="0"/>
              <a:t>Traditionally </a:t>
            </a:r>
            <a:r>
              <a:rPr lang="en-US" u="sng" dirty="0"/>
              <a:t>the U.S. has projected its influence by using varying combinations of hard and soft power. It has been a long time since the United States last sponsored or supported military action in Latin America</a:t>
            </a:r>
            <a:r>
              <a:rPr lang="en-US" dirty="0"/>
              <a:t>, and although highly context-dependent, </a:t>
            </a:r>
            <a:r>
              <a:rPr lang="en-US" u="sng" dirty="0"/>
              <a:t>it is very likely that Latin American citizens and their governments would view any overt display of American hard power in the region negatively.</a:t>
            </a:r>
            <a:r>
              <a:rPr lang="en-US" dirty="0"/>
              <a:t> n3 </a:t>
            </a:r>
            <a:r>
              <a:rPr lang="en-US" u="sng" dirty="0"/>
              <a:t>One can only imagine the fodder an American military excursion into Latin America would provide </a:t>
            </a:r>
            <a:r>
              <a:rPr lang="en-US" dirty="0"/>
              <a:t>for a leader like Hugo Chavez of Venezuela, or </a:t>
            </a:r>
            <a:r>
              <a:rPr lang="en-US" dirty="0" err="1"/>
              <a:t>Evo</a:t>
            </a:r>
            <a:r>
              <a:rPr lang="en-US" dirty="0"/>
              <a:t> Morales of Bolivia. </a:t>
            </a:r>
            <a:r>
              <a:rPr lang="en-US" b="1" i="1" u="sng" dirty="0"/>
              <a:t>Soft power,</a:t>
            </a:r>
            <a:r>
              <a:rPr lang="en-US" dirty="0"/>
              <a:t> on the other hand, </a:t>
            </a:r>
            <a:r>
              <a:rPr lang="en-US" u="sng" dirty="0"/>
              <a:t>can win over people and governments without resorting to coercion, but is limited by other factors.</a:t>
            </a:r>
            <a:endParaRPr lang="en-US" dirty="0"/>
          </a:p>
          <a:p>
            <a:pPr marL="0" indent="0">
              <a:buNone/>
            </a:pPr>
            <a:r>
              <a:rPr lang="en-US" u="sng" dirty="0"/>
              <a:t>The key to soft power is</a:t>
            </a:r>
            <a:r>
              <a:rPr lang="en-US" dirty="0"/>
              <a:t> not simply a strong military, though having one helps, but rather </a:t>
            </a:r>
            <a:r>
              <a:rPr lang="en-US" u="sng" dirty="0"/>
              <a:t>an enduring sense of legitimacy that can then be projected across the globe to advance particular policies</a:t>
            </a:r>
            <a:r>
              <a:rPr lang="en-US" dirty="0"/>
              <a:t>. </a:t>
            </a:r>
            <a:r>
              <a:rPr lang="en-US" u="sng" dirty="0"/>
              <a:t>The key to this legitimacy is a good image and a reputation as a responsible actor on the global and regional stage. A good reputation and image can go a long way toward generating goodwill, which ultimately will help the U.S. when it tries to sell unpopular ideas and reforms in the region. </a:t>
            </a:r>
            <a:r>
              <a:rPr lang="en-US" dirty="0"/>
              <a:t>n4</a:t>
            </a:r>
          </a:p>
          <a:p>
            <a:pPr marL="0" indent="0">
              <a:buNone/>
            </a:pPr>
            <a:r>
              <a:rPr lang="en-US" u="sng" dirty="0"/>
              <a:t>In order to effectively employ soft power in Latin America, the U.S. must repair its image by going on a diplomatic offensive and reminding</a:t>
            </a:r>
            <a:r>
              <a:rPr lang="en-US" dirty="0"/>
              <a:t>, not just Latin America's leaders, but also </a:t>
            </a:r>
            <a:r>
              <a:rPr lang="en-US" u="sng" dirty="0"/>
              <a:t>the Latin American people, of the important relationship</a:t>
            </a:r>
            <a:r>
              <a:rPr lang="en-US" dirty="0"/>
              <a:t> between the U.S. and Latin America. </a:t>
            </a:r>
            <a:r>
              <a:rPr lang="en-US" u="sng" dirty="0"/>
              <a:t>Many of the problems facing Latin America today cannot be addressed in the absence of U.S. leadership and cooperation</a:t>
            </a:r>
            <a:r>
              <a:rPr lang="en-US" dirty="0"/>
              <a:t>. </a:t>
            </a:r>
            <a:r>
              <a:rPr lang="en-US" u="sng" dirty="0"/>
              <a:t>Working with other nations</a:t>
            </a:r>
            <a:r>
              <a:rPr lang="en-US" dirty="0"/>
              <a:t> to address these challenges </a:t>
            </a:r>
            <a:r>
              <a:rPr lang="en-US" u="sng" dirty="0"/>
              <a:t>is the best way to shore up legitimacy</a:t>
            </a:r>
            <a:r>
              <a:rPr lang="en-US" dirty="0"/>
              <a:t>, earn respect, and repair America's image. Although this proposal focuses heavily on Cuba, every country in Latin America is a potential friend. Washington will have to not only strengthen its existing relationships in the region, but also win over new allies, who look to us for "ideas and solutions, not lectures." n5</a:t>
            </a:r>
          </a:p>
          <a:p>
            <a:endParaRPr lang="en-US" dirty="0"/>
          </a:p>
        </p:txBody>
      </p:sp>
    </p:spTree>
    <p:extLst>
      <p:ext uri="{BB962C8B-B14F-4D97-AF65-F5344CB8AC3E}">
        <p14:creationId xmlns:p14="http://schemas.microsoft.com/office/powerpoint/2010/main" val="4078493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US-Latin American Relations</a:t>
            </a:r>
            <a:endParaRPr lang="en-US" dirty="0"/>
          </a:p>
        </p:txBody>
      </p:sp>
      <p:sp>
        <p:nvSpPr>
          <p:cNvPr id="3" name="Content Placeholder 2"/>
          <p:cNvSpPr>
            <a:spLocks noGrp="1"/>
          </p:cNvSpPr>
          <p:nvPr>
            <p:ph idx="1"/>
          </p:nvPr>
        </p:nvSpPr>
        <p:spPr/>
        <p:txBody>
          <a:bodyPr/>
          <a:lstStyle/>
          <a:p>
            <a:r>
              <a:rPr lang="en-US" dirty="0" smtClean="0"/>
              <a:t>Related to image</a:t>
            </a:r>
          </a:p>
          <a:p>
            <a:r>
              <a:rPr lang="en-US" dirty="0" smtClean="0"/>
              <a:t>Unchallenged by our neighbors – </a:t>
            </a:r>
            <a:r>
              <a:rPr lang="en-US" b="1" dirty="0"/>
              <a:t>Brooks</a:t>
            </a:r>
            <a:r>
              <a:rPr lang="en-US" dirty="0"/>
              <a:t> </a:t>
            </a:r>
            <a:r>
              <a:rPr lang="en-US" b="1" dirty="0"/>
              <a:t>and</a:t>
            </a:r>
            <a:r>
              <a:rPr lang="en-US" dirty="0"/>
              <a:t> </a:t>
            </a:r>
            <a:r>
              <a:rPr lang="en-US" b="1" dirty="0" err="1"/>
              <a:t>Wohlforth</a:t>
            </a:r>
            <a:r>
              <a:rPr lang="en-US" dirty="0"/>
              <a:t> </a:t>
            </a:r>
            <a:r>
              <a:rPr lang="en-US" b="1" dirty="0"/>
              <a:t>2002 </a:t>
            </a:r>
            <a:r>
              <a:rPr lang="en-US" sz="1200" b="1" dirty="0"/>
              <a:t>(</a:t>
            </a:r>
            <a:r>
              <a:rPr lang="en-US" sz="1200" dirty="0"/>
              <a:t>Stephen G., Assistant Professor, William C., Associate Professor in the Department of Government at Dartmouth College July/August,</a:t>
            </a:r>
            <a:r>
              <a:rPr lang="en-US" sz="1200" b="1" dirty="0"/>
              <a:t> </a:t>
            </a:r>
            <a:r>
              <a:rPr lang="en-US" sz="1200" dirty="0"/>
              <a:t>Foreign Affairs l/n</a:t>
            </a:r>
            <a:r>
              <a:rPr lang="en-US" sz="1200" dirty="0" smtClean="0"/>
              <a:t>)</a:t>
            </a:r>
          </a:p>
          <a:p>
            <a:r>
              <a:rPr lang="en-US" dirty="0" smtClean="0"/>
              <a:t>Environment</a:t>
            </a:r>
          </a:p>
          <a:p>
            <a:r>
              <a:rPr lang="en-US" dirty="0" smtClean="0"/>
              <a:t>Economic Security</a:t>
            </a:r>
          </a:p>
          <a:p>
            <a:r>
              <a:rPr lang="en-US" dirty="0" smtClean="0"/>
              <a:t>Energy Access</a:t>
            </a:r>
          </a:p>
          <a:p>
            <a:r>
              <a:rPr lang="en-US" dirty="0" smtClean="0"/>
              <a:t>Proliferation</a:t>
            </a:r>
            <a:endParaRPr lang="en-US" dirty="0"/>
          </a:p>
          <a:p>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428999"/>
            <a:ext cx="2747963" cy="3357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827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anim calcmode="lin" valueType="num">
                                      <p:cBhvr>
                                        <p:cTn id="1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anim calcmode="lin" valueType="num">
                                      <p:cBhvr>
                                        <p:cTn id="2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2000"/>
                                        <p:tgtEl>
                                          <p:spTgt spid="3">
                                            <p:txEl>
                                              <p:pRg st="4" end="4"/>
                                            </p:txEl>
                                          </p:spTgt>
                                        </p:tgtEl>
                                      </p:cBhvr>
                                    </p:animEffect>
                                    <p:anim calcmode="lin" valueType="num">
                                      <p:cBhvr>
                                        <p:cTn id="29"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anim calcmode="lin" valueType="num">
                                      <p:cBhvr>
                                        <p:cTn id="36"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242"/>
                                        </p:tgtEl>
                                        <p:attrNameLst>
                                          <p:attrName>style.visibility</p:attrName>
                                        </p:attrNameLst>
                                      </p:cBhvr>
                                      <p:to>
                                        <p:strVal val="visible"/>
                                      </p:to>
                                    </p:set>
                                    <p:animEffect transition="in" filter="fade">
                                      <p:cBhvr>
                                        <p:cTn id="42"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Growth</a:t>
            </a:r>
            <a:endParaRPr lang="en-US" dirty="0"/>
          </a:p>
        </p:txBody>
      </p:sp>
      <p:sp>
        <p:nvSpPr>
          <p:cNvPr id="3" name="Content Placeholder 2"/>
          <p:cNvSpPr>
            <a:spLocks noGrp="1"/>
          </p:cNvSpPr>
          <p:nvPr>
            <p:ph idx="1"/>
          </p:nvPr>
        </p:nvSpPr>
        <p:spPr/>
        <p:txBody>
          <a:bodyPr/>
          <a:lstStyle/>
          <a:p>
            <a:r>
              <a:rPr lang="en-US" dirty="0" smtClean="0"/>
              <a:t>Need Trading Partners</a:t>
            </a:r>
          </a:p>
          <a:p>
            <a:r>
              <a:rPr lang="en-US" dirty="0" smtClean="0"/>
              <a:t>Import Growth</a:t>
            </a:r>
          </a:p>
          <a:p>
            <a:r>
              <a:rPr lang="en-US" dirty="0" smtClean="0"/>
              <a:t>Export Growth</a:t>
            </a:r>
          </a:p>
          <a:p>
            <a:r>
              <a:rPr lang="en-US" dirty="0" smtClean="0"/>
              <a:t>Agriculture</a:t>
            </a:r>
          </a:p>
          <a:p>
            <a:r>
              <a:rPr lang="en-US" dirty="0" smtClean="0"/>
              <a:t>Manufacturing</a:t>
            </a:r>
          </a:p>
          <a:p>
            <a:r>
              <a:rPr lang="en-US" dirty="0" smtClean="0"/>
              <a:t>Energy Security</a:t>
            </a:r>
          </a:p>
          <a:p>
            <a:r>
              <a:rPr lang="en-US" dirty="0" smtClean="0"/>
              <a:t>Immigration</a:t>
            </a:r>
          </a:p>
          <a:p>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28800"/>
            <a:ext cx="4747673"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7206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down)">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down)">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a:t>
            </a:r>
            <a:endParaRPr lang="en-US" dirty="0"/>
          </a:p>
        </p:txBody>
      </p:sp>
      <p:sp>
        <p:nvSpPr>
          <p:cNvPr id="3" name="Content Placeholder 2"/>
          <p:cNvSpPr>
            <a:spLocks noGrp="1"/>
          </p:cNvSpPr>
          <p:nvPr>
            <p:ph idx="1"/>
          </p:nvPr>
        </p:nvSpPr>
        <p:spPr/>
        <p:txBody>
          <a:bodyPr/>
          <a:lstStyle/>
          <a:p>
            <a:r>
              <a:rPr lang="en-US" dirty="0" smtClean="0"/>
              <a:t>NAFTA</a:t>
            </a:r>
          </a:p>
          <a:p>
            <a:r>
              <a:rPr lang="en-US" dirty="0" smtClean="0"/>
              <a:t>Bilateral Free Trade Agreements</a:t>
            </a:r>
          </a:p>
          <a:p>
            <a:r>
              <a:rPr lang="en-US" dirty="0" smtClean="0"/>
              <a:t>FTAA</a:t>
            </a:r>
          </a:p>
          <a:p>
            <a:r>
              <a:rPr lang="en-US" dirty="0" smtClean="0"/>
              <a:t>Protectionism</a:t>
            </a:r>
          </a:p>
          <a:p>
            <a:r>
              <a:rPr lang="en-US" dirty="0" smtClean="0"/>
              <a:t>WTO</a:t>
            </a:r>
          </a:p>
          <a:p>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737153"/>
            <a:ext cx="4625010" cy="3358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066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1)">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b="1" dirty="0"/>
              <a:t>US-Latin America relations are key to stop Chinese expansion in the region </a:t>
            </a:r>
          </a:p>
          <a:p>
            <a:pPr marL="0" indent="0">
              <a:buNone/>
            </a:pPr>
            <a:r>
              <a:rPr lang="en-US" b="1" dirty="0"/>
              <a:t>Lovelace 07 Ph.D., Director of the Strategic Studies Institute</a:t>
            </a:r>
            <a:r>
              <a:rPr lang="en-US" dirty="0"/>
              <a:t> [Douglas</a:t>
            </a:r>
            <a:r>
              <a:rPr lang="en-US" b="1" dirty="0"/>
              <a:t>, FOREWORD: CHINA’S EXPANSION INTO AND U.S. WITHDRAWAL FROM ARGENTINA’S TELECOMMUNICATIONS AND SPACE INDUSTRIES AND THE IMPLICATIONS FOR U.S. NATIONAL SECURITY,” Strategic Studies Institute, Septem</a:t>
            </a:r>
            <a:r>
              <a:rPr lang="en-US" dirty="0"/>
              <a:t>b</a:t>
            </a:r>
            <a:r>
              <a:rPr lang="en-US" b="1" dirty="0"/>
              <a:t>er, </a:t>
            </a:r>
            <a:r>
              <a:rPr lang="en-US" dirty="0">
                <a:hlinkClick r:id="rId3"/>
              </a:rPr>
              <a:t>http://strategicstudiesinstitute.army.mil/pubs/download.cfm?q=806</a:t>
            </a:r>
            <a:r>
              <a:rPr lang="en-US" dirty="0"/>
              <a:t>]</a:t>
            </a:r>
          </a:p>
          <a:p>
            <a:pPr marL="0" indent="0">
              <a:buNone/>
            </a:pPr>
            <a:endParaRPr lang="en-US" dirty="0"/>
          </a:p>
          <a:p>
            <a:pPr marL="0" indent="0">
              <a:buNone/>
            </a:pPr>
            <a:r>
              <a:rPr lang="en-US" u="sng" dirty="0" smtClean="0"/>
              <a:t>The </a:t>
            </a:r>
            <a:r>
              <a:rPr lang="en-US" u="sng" dirty="0"/>
              <a:t>U.S. Government is waking up to China's growing presence in Latin America.</a:t>
            </a:r>
            <a:r>
              <a:rPr lang="en-US" sz="2100" dirty="0"/>
              <a:t> For the last several years as U.S. policymakers' attention and resources, largely diverted from Latin America, have been focused on the Middle East, </a:t>
            </a:r>
            <a:r>
              <a:rPr lang="en-US" u="sng" dirty="0"/>
              <a:t>China has pursued a policy of economic </a:t>
            </a:r>
            <a:r>
              <a:rPr lang="en-US" u="sng" dirty="0" err="1"/>
              <a:t>engagment</a:t>
            </a:r>
            <a:r>
              <a:rPr lang="en-US" dirty="0"/>
              <a:t> </a:t>
            </a:r>
            <a:r>
              <a:rPr lang="en-US" sz="2100" dirty="0"/>
              <a:t>with the region. Sino-Latin American trade has sky-rocketed, and </a:t>
            </a:r>
            <a:r>
              <a:rPr lang="en-US" u="sng" dirty="0"/>
              <a:t>Chinese investment in the region is picking up</a:t>
            </a:r>
            <a:r>
              <a:rPr lang="en-US" dirty="0"/>
              <a:t>. </a:t>
            </a:r>
            <a:r>
              <a:rPr lang="en-US" sz="2100" dirty="0"/>
              <a:t>In this monograph, Ms. Janie </a:t>
            </a:r>
            <a:r>
              <a:rPr lang="en-US" sz="2100" dirty="0" err="1"/>
              <a:t>Hulse</a:t>
            </a:r>
            <a:r>
              <a:rPr lang="en-US" sz="2100" dirty="0"/>
              <a:t>, a Latin American specialist based in Buenos Aires, Argentina, argues that increased Chinese investment in regional telecommunications and space industries has implications for U.S. national security. She believes that globalization</a:t>
            </a:r>
            <a:r>
              <a:rPr lang="en-US" dirty="0"/>
              <a:t>, </a:t>
            </a:r>
            <a:r>
              <a:rPr lang="en-US" u="sng" dirty="0"/>
              <a:t>advances in information technology and</a:t>
            </a:r>
            <a:r>
              <a:rPr lang="en-US" dirty="0"/>
              <a:t> </a:t>
            </a:r>
            <a:r>
              <a:rPr lang="en-US" u="sng" dirty="0"/>
              <a:t>China's growing capacity and interest in information warfare make the United States particularly vulnerable.</a:t>
            </a:r>
            <a:r>
              <a:rPr lang="en-US" dirty="0"/>
              <a:t> </a:t>
            </a:r>
            <a:r>
              <a:rPr lang="en-US" sz="1800" dirty="0"/>
              <a:t>Ms. </a:t>
            </a:r>
            <a:r>
              <a:rPr lang="en-US" sz="1800" dirty="0" err="1"/>
              <a:t>Hulse</a:t>
            </a:r>
            <a:r>
              <a:rPr lang="en-US" sz="1800" dirty="0"/>
              <a:t> details China's expansion into the U.S. withdrawal from these intelligence-related industries in Argentina and highlights associated risks for the United States. The author </a:t>
            </a:r>
            <a:r>
              <a:rPr lang="en-US" u="sng" dirty="0"/>
              <a:t>calls for the U.S. government to react to this current trend by increasing its engagement in regional strategic industries and bettering relations with its southern neighbors</a:t>
            </a:r>
            <a:r>
              <a:rPr lang="en-US" dirty="0" smtClean="0"/>
              <a:t>.</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2153911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INTRODUCTION</a:t>
            </a:r>
            <a:endParaRPr lang="en-US" dirty="0"/>
          </a:p>
        </p:txBody>
      </p:sp>
      <p:sp>
        <p:nvSpPr>
          <p:cNvPr id="3" name="Content Placeholder 2"/>
          <p:cNvSpPr>
            <a:spLocks noGrp="1"/>
          </p:cNvSpPr>
          <p:nvPr>
            <p:ph idx="1"/>
          </p:nvPr>
        </p:nvSpPr>
        <p:spPr/>
        <p:txBody>
          <a:bodyPr/>
          <a:lstStyle/>
          <a:p>
            <a:r>
              <a:rPr lang="en-US" dirty="0" smtClean="0"/>
              <a:t>Why </a:t>
            </a:r>
            <a:r>
              <a:rPr lang="en-US" dirty="0"/>
              <a:t>did we choose this topic</a:t>
            </a:r>
            <a:r>
              <a:rPr lang="en-US" dirty="0" smtClean="0"/>
              <a:t>?</a:t>
            </a:r>
          </a:p>
          <a:p>
            <a:endParaRPr lang="en-US" dirty="0"/>
          </a:p>
          <a:p>
            <a:r>
              <a:rPr lang="en-US" dirty="0" smtClean="0"/>
              <a:t>When was the last time we debated Latin America?</a:t>
            </a:r>
          </a:p>
          <a:p>
            <a:endParaRPr lang="en-US" dirty="0"/>
          </a:p>
          <a:p>
            <a:r>
              <a:rPr lang="en-US" dirty="0" smtClean="0"/>
              <a:t>What are the core questions of the resolution?</a:t>
            </a:r>
          </a:p>
          <a:p>
            <a:endParaRPr lang="en-US" dirty="0" smtClean="0"/>
          </a:p>
          <a:p>
            <a:endParaRPr lang="en-US" dirty="0"/>
          </a:p>
        </p:txBody>
      </p:sp>
    </p:spTree>
    <p:extLst>
      <p:ext uri="{BB962C8B-B14F-4D97-AF65-F5344CB8AC3E}">
        <p14:creationId xmlns:p14="http://schemas.microsoft.com/office/powerpoint/2010/main" val="317309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US-Chinese Relations</a:t>
            </a:r>
            <a:endParaRPr lang="en-US" dirty="0"/>
          </a:p>
        </p:txBody>
      </p:sp>
      <p:sp>
        <p:nvSpPr>
          <p:cNvPr id="3" name="Content Placeholder 2"/>
          <p:cNvSpPr>
            <a:spLocks noGrp="1"/>
          </p:cNvSpPr>
          <p:nvPr>
            <p:ph idx="1"/>
          </p:nvPr>
        </p:nvSpPr>
        <p:spPr/>
        <p:txBody>
          <a:bodyPr/>
          <a:lstStyle/>
          <a:p>
            <a:r>
              <a:rPr lang="en-US" dirty="0" smtClean="0"/>
              <a:t>Messing with our neighborhood</a:t>
            </a:r>
          </a:p>
          <a:p>
            <a:r>
              <a:rPr lang="en-US" dirty="0" smtClean="0"/>
              <a:t>Staging Grounds</a:t>
            </a:r>
          </a:p>
          <a:p>
            <a:r>
              <a:rPr lang="en-US" dirty="0" smtClean="0"/>
              <a:t>Economic Competition</a:t>
            </a:r>
          </a:p>
          <a:p>
            <a:r>
              <a:rPr lang="en-US" dirty="0" smtClean="0"/>
              <a:t>Energy Security Issues</a:t>
            </a:r>
          </a:p>
          <a:p>
            <a:r>
              <a:rPr lang="en-US" dirty="0" smtClean="0"/>
              <a:t>Neo-Con Fears </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815" y="2209800"/>
            <a:ext cx="4357437"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060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Credible Message</a:t>
            </a:r>
          </a:p>
          <a:p>
            <a:r>
              <a:rPr lang="en-US" dirty="0" smtClean="0"/>
              <a:t>Beacons of Democracy</a:t>
            </a:r>
          </a:p>
          <a:p>
            <a:r>
              <a:rPr lang="en-US" dirty="0" smtClean="0"/>
              <a:t>Economic Engagement is pro Democracy</a:t>
            </a:r>
          </a:p>
          <a:p>
            <a:pPr marL="0" indent="0">
              <a:buNone/>
            </a:pPr>
            <a:r>
              <a:rPr lang="en-US" b="1" dirty="0" err="1"/>
              <a:t>Amash</a:t>
            </a:r>
            <a:r>
              <a:rPr lang="en-US" b="1" dirty="0"/>
              <a:t> 12 International Relations at UC San Diego</a:t>
            </a:r>
            <a:r>
              <a:rPr lang="en-US" dirty="0"/>
              <a:t> [Brandon </a:t>
            </a:r>
            <a:r>
              <a:rPr lang="en-US" dirty="0" err="1"/>
              <a:t>Amash</a:t>
            </a:r>
            <a:r>
              <a:rPr lang="en-US" dirty="0"/>
              <a:t>, Evaluating the Cuban Embargo, Prospect: Journal of International Affairs at UCSD, </a:t>
            </a:r>
            <a:r>
              <a:rPr lang="en-US" dirty="0">
                <a:hlinkClick r:id="rId3"/>
              </a:rPr>
              <a:t>http://prospectjournal.org/2012/07/23/evaluating-the-cuban-embargo/</a:t>
            </a:r>
            <a:r>
              <a:rPr lang="en-US" dirty="0"/>
              <a:t>]</a:t>
            </a:r>
          </a:p>
          <a:p>
            <a:pPr marL="0" indent="0">
              <a:buNone/>
            </a:pPr>
            <a:r>
              <a:rPr lang="en-US" dirty="0" smtClean="0"/>
              <a:t>Lifting </a:t>
            </a:r>
            <a:r>
              <a:rPr lang="en-US" dirty="0"/>
              <a:t>economic sanctions will improve economic growth in Cuba, which correlates to democratization. </a:t>
            </a:r>
            <a:r>
              <a:rPr lang="en-US" u="sng" dirty="0"/>
              <a:t>Empirical evidence shows that a strong economy is correlated to democracy</a:t>
            </a:r>
            <a:r>
              <a:rPr lang="en-US" dirty="0"/>
              <a:t>. According to the Modernization Theory of democratization, </a:t>
            </a:r>
            <a:r>
              <a:rPr lang="en-US" b="1" i="1" u="sng" dirty="0"/>
              <a:t>this correlation is a causal link:</a:t>
            </a:r>
            <a:r>
              <a:rPr lang="en-US" dirty="0"/>
              <a:t> </a:t>
            </a:r>
            <a:r>
              <a:rPr lang="en-US" b="1" i="1" u="sng" dirty="0"/>
              <a:t>economic growth directly leads to democratization</a:t>
            </a:r>
            <a:r>
              <a:rPr lang="en-US" dirty="0"/>
              <a:t>. </a:t>
            </a:r>
            <a:r>
              <a:rPr lang="en-US" u="sng" dirty="0"/>
              <a:t>Lifting</a:t>
            </a:r>
            <a:r>
              <a:rPr lang="en-US" dirty="0"/>
              <a:t> the current economic </a:t>
            </a:r>
            <a:r>
              <a:rPr lang="en-US" u="sng" dirty="0"/>
              <a:t>sanctions</a:t>
            </a:r>
            <a:r>
              <a:rPr lang="en-US" dirty="0"/>
              <a:t> on Cuba </a:t>
            </a:r>
            <a:r>
              <a:rPr lang="en-US" u="sng" dirty="0"/>
              <a:t>and working together</a:t>
            </a:r>
            <a:r>
              <a:rPr lang="en-US" dirty="0"/>
              <a:t> to improve economic situations in the </a:t>
            </a:r>
            <a:r>
              <a:rPr lang="en-US" u="sng" dirty="0"/>
              <a:t>state will allow their economy to grow, increasing the likelihood of democracy</a:t>
            </a:r>
            <a:r>
              <a:rPr lang="en-US" dirty="0"/>
              <a:t> in the state, </a:t>
            </a:r>
            <a:r>
              <a:rPr lang="en-US" u="sng" dirty="0"/>
              <a:t>and thus promoting greater freedom of expression, opinion and dissent</a:t>
            </a:r>
            <a:r>
              <a:rPr lang="en-US" u="sng" dirty="0" smtClean="0"/>
              <a:t>.</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187550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&amp; Environment</a:t>
            </a:r>
            <a:endParaRPr lang="en-US" dirty="0"/>
          </a:p>
        </p:txBody>
      </p:sp>
      <p:sp>
        <p:nvSpPr>
          <p:cNvPr id="3" name="Content Placeholder 2"/>
          <p:cNvSpPr>
            <a:spLocks noGrp="1"/>
          </p:cNvSpPr>
          <p:nvPr>
            <p:ph idx="1"/>
          </p:nvPr>
        </p:nvSpPr>
        <p:spPr/>
        <p:txBody>
          <a:bodyPr/>
          <a:lstStyle/>
          <a:p>
            <a:r>
              <a:rPr lang="en-US" dirty="0" smtClean="0"/>
              <a:t>Ultra-Diverse</a:t>
            </a:r>
          </a:p>
          <a:p>
            <a:r>
              <a:rPr lang="en-US" dirty="0" smtClean="0"/>
              <a:t>Oil</a:t>
            </a:r>
          </a:p>
          <a:p>
            <a:r>
              <a:rPr lang="en-US" dirty="0" smtClean="0"/>
              <a:t>NAFTA manufacturing concerns</a:t>
            </a:r>
          </a:p>
          <a:p>
            <a:endParaRPr lang="en-US" dirty="0" smtClean="0"/>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429000"/>
            <a:ext cx="7134226"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03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Indigenous Populations</a:t>
            </a:r>
            <a:endParaRPr lang="en-US" dirty="0"/>
          </a:p>
        </p:txBody>
      </p:sp>
      <p:sp>
        <p:nvSpPr>
          <p:cNvPr id="3" name="Content Placeholder 2"/>
          <p:cNvSpPr>
            <a:spLocks noGrp="1"/>
          </p:cNvSpPr>
          <p:nvPr>
            <p:ph idx="1"/>
          </p:nvPr>
        </p:nvSpPr>
        <p:spPr/>
        <p:txBody>
          <a:bodyPr/>
          <a:lstStyle/>
          <a:p>
            <a:r>
              <a:rPr lang="en-US" dirty="0" smtClean="0"/>
              <a:t>Section of the topic paper dedicated to minority population groups in these countries.</a:t>
            </a:r>
          </a:p>
          <a:p>
            <a:r>
              <a:rPr lang="en-US" dirty="0" smtClean="0"/>
              <a:t>Each of them has diverse histories and groups that are currently struggling for, or previously struggled for, independence.</a:t>
            </a:r>
          </a:p>
          <a:p>
            <a:endParaRPr lang="en-US" dirty="0"/>
          </a:p>
        </p:txBody>
      </p:sp>
    </p:spTree>
    <p:extLst>
      <p:ext uri="{BB962C8B-B14F-4D97-AF65-F5344CB8AC3E}">
        <p14:creationId xmlns:p14="http://schemas.microsoft.com/office/powerpoint/2010/main" val="291088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IV. Disadvantages to Engaging</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371600"/>
            <a:ext cx="70103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84293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Appeasement</a:t>
            </a:r>
            <a:endParaRPr lang="en-US" dirty="0"/>
          </a:p>
        </p:txBody>
      </p:sp>
      <p:sp>
        <p:nvSpPr>
          <p:cNvPr id="3" name="Content Placeholder 2"/>
          <p:cNvSpPr>
            <a:spLocks noGrp="1"/>
          </p:cNvSpPr>
          <p:nvPr>
            <p:ph idx="1"/>
          </p:nvPr>
        </p:nvSpPr>
        <p:spPr/>
        <p:txBody>
          <a:bodyPr/>
          <a:lstStyle/>
          <a:p>
            <a:pPr marL="0" indent="0">
              <a:buNone/>
            </a:pPr>
            <a:r>
              <a:rPr lang="en-US" dirty="0" smtClean="0"/>
              <a:t>“a diplomatic policy of making political or material concessions”</a:t>
            </a:r>
          </a:p>
          <a:p>
            <a:pPr marL="0" indent="0">
              <a:buNone/>
            </a:pPr>
            <a:r>
              <a:rPr lang="en-US" dirty="0" smtClean="0"/>
              <a:t>*Signal to other powers</a:t>
            </a:r>
            <a:endParaRPr lang="en-US" dirty="0"/>
          </a:p>
          <a:p>
            <a:pPr marL="0" indent="0">
              <a:buNone/>
            </a:pPr>
            <a:r>
              <a:rPr lang="en-US" dirty="0" smtClean="0"/>
              <a:t>*Pretty silly for Mexico</a:t>
            </a:r>
          </a:p>
          <a:p>
            <a:pPr marL="0" indent="0">
              <a:buNone/>
            </a:pPr>
            <a:r>
              <a:rPr lang="en-US" dirty="0" smtClean="0"/>
              <a:t>*Pretty silly in general</a:t>
            </a:r>
          </a:p>
          <a:p>
            <a:pPr marL="0" indent="0">
              <a:buNone/>
            </a:pPr>
            <a:endParaRPr lang="en-US"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124200"/>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8120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Capitalism/Growth Bad</a:t>
            </a:r>
            <a:endParaRPr lang="en-US" dirty="0"/>
          </a:p>
        </p:txBody>
      </p:sp>
      <p:sp>
        <p:nvSpPr>
          <p:cNvPr id="3" name="Content Placeholder 2"/>
          <p:cNvSpPr>
            <a:spLocks noGrp="1"/>
          </p:cNvSpPr>
          <p:nvPr>
            <p:ph idx="1"/>
          </p:nvPr>
        </p:nvSpPr>
        <p:spPr/>
        <p:txBody>
          <a:bodyPr/>
          <a:lstStyle/>
          <a:p>
            <a:r>
              <a:rPr lang="en-US" dirty="0" smtClean="0"/>
              <a:t>Engagement suggests we have something to teach them about the economy.</a:t>
            </a:r>
          </a:p>
          <a:p>
            <a:r>
              <a:rPr lang="en-US" dirty="0" smtClean="0"/>
              <a:t>Fundamental question of the resolution.</a:t>
            </a:r>
          </a:p>
          <a:p>
            <a:r>
              <a:rPr lang="en-US" dirty="0" smtClean="0"/>
              <a:t>Hands off / top-down / bottom-up</a:t>
            </a:r>
          </a:p>
          <a:p>
            <a:r>
              <a:rPr lang="en-US" dirty="0" smtClean="0"/>
              <a:t>Environment</a:t>
            </a:r>
          </a:p>
          <a:p>
            <a:r>
              <a:rPr lang="en-US" dirty="0" smtClean="0"/>
              <a:t>Poverty / Inequality</a:t>
            </a:r>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886200"/>
            <a:ext cx="40386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690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Relations/Legitimacy Bad</a:t>
            </a:r>
            <a:endParaRPr lang="en-US" dirty="0"/>
          </a:p>
        </p:txBody>
      </p:sp>
      <p:sp>
        <p:nvSpPr>
          <p:cNvPr id="3" name="Content Placeholder 2"/>
          <p:cNvSpPr>
            <a:spLocks noGrp="1"/>
          </p:cNvSpPr>
          <p:nvPr>
            <p:ph idx="1"/>
          </p:nvPr>
        </p:nvSpPr>
        <p:spPr/>
        <p:txBody>
          <a:bodyPr/>
          <a:lstStyle/>
          <a:p>
            <a:r>
              <a:rPr lang="en-US" dirty="0" smtClean="0"/>
              <a:t>Soft Power is only good if the person who has it isn’t evil.</a:t>
            </a:r>
          </a:p>
          <a:p>
            <a:r>
              <a:rPr lang="en-US" dirty="0" smtClean="0"/>
              <a:t>Negative things we would get Latin America to do</a:t>
            </a:r>
          </a:p>
          <a:p>
            <a:r>
              <a:rPr lang="en-US" dirty="0" smtClean="0"/>
              <a:t>Chinese Influence/Growth good</a:t>
            </a:r>
          </a:p>
          <a:p>
            <a:r>
              <a:rPr lang="en-US" dirty="0" smtClean="0"/>
              <a:t>Hegemony is bad</a:t>
            </a:r>
          </a:p>
        </p:txBody>
      </p:sp>
    </p:spTree>
    <p:extLst>
      <p:ext uri="{BB962C8B-B14F-4D97-AF65-F5344CB8AC3E}">
        <p14:creationId xmlns:p14="http://schemas.microsoft.com/office/powerpoint/2010/main" val="103843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a:t>
            </a:r>
            <a:endParaRPr lang="en-US" dirty="0"/>
          </a:p>
        </p:txBody>
      </p:sp>
      <p:sp>
        <p:nvSpPr>
          <p:cNvPr id="3" name="Content Placeholder 2"/>
          <p:cNvSpPr>
            <a:spLocks noGrp="1"/>
          </p:cNvSpPr>
          <p:nvPr>
            <p:ph idx="1"/>
          </p:nvPr>
        </p:nvSpPr>
        <p:spPr/>
        <p:txBody>
          <a:bodyPr/>
          <a:lstStyle/>
          <a:p>
            <a:r>
              <a:rPr lang="en-US" dirty="0" smtClean="0"/>
              <a:t>Does Economic Engagement cost money?</a:t>
            </a:r>
          </a:p>
          <a:p>
            <a:r>
              <a:rPr lang="en-US" dirty="0" smtClean="0"/>
              <a:t>If yes, then spending money is bad.</a:t>
            </a:r>
          </a:p>
          <a:p>
            <a:r>
              <a:rPr lang="en-US" dirty="0" smtClean="0"/>
              <a:t>If no, then who cares, and why spend any?</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276600"/>
            <a:ext cx="8648700" cy="360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990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a:t>
            </a:r>
            <a:endParaRPr lang="en-US" dirty="0"/>
          </a:p>
        </p:txBody>
      </p:sp>
      <p:sp>
        <p:nvSpPr>
          <p:cNvPr id="3" name="Content Placeholder 2"/>
          <p:cNvSpPr>
            <a:spLocks noGrp="1"/>
          </p:cNvSpPr>
          <p:nvPr>
            <p:ph idx="1"/>
          </p:nvPr>
        </p:nvSpPr>
        <p:spPr/>
        <p:txBody>
          <a:bodyPr/>
          <a:lstStyle/>
          <a:p>
            <a:r>
              <a:rPr lang="en-US" dirty="0" smtClean="0"/>
              <a:t>The only </a:t>
            </a:r>
            <a:r>
              <a:rPr lang="en-US" dirty="0" err="1" smtClean="0"/>
              <a:t>disad</a:t>
            </a:r>
            <a:endParaRPr lang="en-US" dirty="0" smtClean="0"/>
          </a:p>
          <a:p>
            <a:r>
              <a:rPr lang="en-US" dirty="0" smtClean="0"/>
              <a:t>Why fix their problems</a:t>
            </a:r>
          </a:p>
          <a:p>
            <a:r>
              <a:rPr lang="en-US" dirty="0" smtClean="0"/>
              <a:t>Buy America</a:t>
            </a:r>
          </a:p>
          <a:p>
            <a:r>
              <a:rPr lang="en-US" dirty="0" smtClean="0"/>
              <a:t>Cuban Nationals</a:t>
            </a:r>
          </a:p>
          <a:p>
            <a:r>
              <a:rPr lang="en-US" dirty="0" smtClean="0"/>
              <a:t>Immigration/Remittances fears</a:t>
            </a:r>
          </a:p>
          <a:p>
            <a:r>
              <a:rPr lang="en-US" dirty="0" smtClean="0"/>
              <a:t>Venezuela is friends with Iran</a:t>
            </a:r>
            <a:endParaRPr lang="en-US" dirty="0"/>
          </a:p>
        </p:txBody>
      </p:sp>
    </p:spTree>
    <p:extLst>
      <p:ext uri="{BB962C8B-B14F-4D97-AF65-F5344CB8AC3E}">
        <p14:creationId xmlns:p14="http://schemas.microsoft.com/office/powerpoint/2010/main" val="2286519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Questions</a:t>
            </a:r>
            <a:endParaRPr lang="en-US" dirty="0"/>
          </a:p>
        </p:txBody>
      </p:sp>
      <p:sp>
        <p:nvSpPr>
          <p:cNvPr id="3" name="Content Placeholder 2"/>
          <p:cNvSpPr>
            <a:spLocks noGrp="1"/>
          </p:cNvSpPr>
          <p:nvPr>
            <p:ph idx="1"/>
          </p:nvPr>
        </p:nvSpPr>
        <p:spPr/>
        <p:txBody>
          <a:bodyPr/>
          <a:lstStyle/>
          <a:p>
            <a:pPr marL="0" lvl="0" indent="0">
              <a:buNone/>
            </a:pPr>
            <a:r>
              <a:rPr lang="en-US" dirty="0" smtClean="0"/>
              <a:t>1. </a:t>
            </a:r>
            <a:r>
              <a:rPr lang="en-US" dirty="0"/>
              <a:t>Should the US engage more in these countries, or leave them alone?</a:t>
            </a:r>
          </a:p>
          <a:p>
            <a:pPr marL="0" indent="0">
              <a:buNone/>
            </a:pPr>
            <a:r>
              <a:rPr lang="en-US" dirty="0" smtClean="0"/>
              <a:t>2. </a:t>
            </a:r>
            <a:r>
              <a:rPr lang="en-US" dirty="0"/>
              <a:t>Is Latin America important </a:t>
            </a:r>
            <a:r>
              <a:rPr lang="en-US" dirty="0" smtClean="0"/>
              <a:t>? [economically</a:t>
            </a:r>
            <a:r>
              <a:rPr lang="en-US" dirty="0"/>
              <a:t> </a:t>
            </a:r>
            <a:r>
              <a:rPr lang="en-US" dirty="0" smtClean="0"/>
              <a:t>or politically]</a:t>
            </a:r>
          </a:p>
          <a:p>
            <a:pPr marL="0" indent="0">
              <a:buNone/>
            </a:pPr>
            <a:r>
              <a:rPr lang="en-US" dirty="0" smtClean="0"/>
              <a:t>3. Is enough </a:t>
            </a:r>
            <a:r>
              <a:rPr lang="en-US" dirty="0" err="1" smtClean="0"/>
              <a:t>enough</a:t>
            </a:r>
            <a:r>
              <a:rPr lang="en-US" dirty="0" smtClean="0"/>
              <a:t> for Cuba?</a:t>
            </a:r>
          </a:p>
          <a:p>
            <a:pPr marL="0" indent="0">
              <a:buNone/>
            </a:pPr>
            <a:r>
              <a:rPr lang="en-US" dirty="0" smtClean="0"/>
              <a:t>4. Is there anything else we could do for Mexico?</a:t>
            </a:r>
          </a:p>
          <a:p>
            <a:pPr marL="0" indent="0">
              <a:buNone/>
            </a:pPr>
            <a:r>
              <a:rPr lang="en-US" dirty="0" smtClean="0"/>
              <a:t>5. Chavez is gone, what now?</a:t>
            </a:r>
            <a:endParaRPr lang="en-US" dirty="0"/>
          </a:p>
        </p:txBody>
      </p:sp>
    </p:spTree>
    <p:extLst>
      <p:ext uri="{BB962C8B-B14F-4D97-AF65-F5344CB8AC3E}">
        <p14:creationId xmlns:p14="http://schemas.microsoft.com/office/powerpoint/2010/main" val="364909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anim calcmode="lin" valueType="num">
                                      <p:cBhvr>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 Philosophical Questions</a:t>
            </a:r>
            <a:endParaRPr lang="en-US" dirty="0"/>
          </a:p>
        </p:txBody>
      </p:sp>
      <p:sp>
        <p:nvSpPr>
          <p:cNvPr id="3" name="Content Placeholder 2"/>
          <p:cNvSpPr>
            <a:spLocks noGrp="1"/>
          </p:cNvSpPr>
          <p:nvPr>
            <p:ph idx="1"/>
          </p:nvPr>
        </p:nvSpPr>
        <p:spPr/>
        <p:txBody>
          <a:bodyPr/>
          <a:lstStyle/>
          <a:p>
            <a:r>
              <a:rPr lang="en-US" dirty="0" smtClean="0"/>
              <a:t>Capitalism/Neoliberalism - “a </a:t>
            </a:r>
            <a:r>
              <a:rPr lang="en-US" dirty="0"/>
              <a:t>term of condemnation employed by critics of liberalizing economic </a:t>
            </a:r>
            <a:r>
              <a:rPr lang="en-US" dirty="0" smtClean="0"/>
              <a:t>tendencies” Profit &amp; Greed</a:t>
            </a:r>
            <a:endParaRPr lang="en-US" dirty="0"/>
          </a:p>
          <a:p>
            <a:r>
              <a:rPr lang="en-US" dirty="0" smtClean="0"/>
              <a:t>Western Model Bad – Development, Human Rights, Trojan-Horse for our values.</a:t>
            </a:r>
            <a:endParaRPr lang="en-US" dirty="0"/>
          </a:p>
          <a:p>
            <a:r>
              <a:rPr lang="en-US" dirty="0" smtClean="0"/>
              <a:t>Foreign Policy flaws – Security, Indict of Foreign Policy Assumptions.</a:t>
            </a:r>
            <a:endParaRPr lang="en-US" dirty="0"/>
          </a:p>
        </p:txBody>
      </p:sp>
    </p:spTree>
    <p:extLst>
      <p:ext uri="{BB962C8B-B14F-4D97-AF65-F5344CB8AC3E}">
        <p14:creationId xmlns:p14="http://schemas.microsoft.com/office/powerpoint/2010/main" val="49413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 Cuba</a:t>
            </a:r>
            <a:endParaRPr lang="en-US" dirty="0"/>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3000"/>
            <a:ext cx="76962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1" y="3886200"/>
            <a:ext cx="53340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7507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Demographics</a:t>
            </a:r>
            <a:endParaRPr lang="en-US" dirty="0"/>
          </a:p>
        </p:txBody>
      </p:sp>
      <p:sp>
        <p:nvSpPr>
          <p:cNvPr id="3" name="Content Placeholder 2"/>
          <p:cNvSpPr>
            <a:spLocks noGrp="1"/>
          </p:cNvSpPr>
          <p:nvPr>
            <p:ph idx="1"/>
          </p:nvPr>
        </p:nvSpPr>
        <p:spPr/>
        <p:txBody>
          <a:bodyPr/>
          <a:lstStyle/>
          <a:p>
            <a:r>
              <a:rPr lang="en-US" dirty="0" smtClean="0"/>
              <a:t>Officially The “Republic of </a:t>
            </a:r>
            <a:r>
              <a:rPr lang="en-US" dirty="0"/>
              <a:t>C</a:t>
            </a:r>
            <a:r>
              <a:rPr lang="en-US" dirty="0" smtClean="0"/>
              <a:t>uba”</a:t>
            </a:r>
          </a:p>
          <a:p>
            <a:r>
              <a:rPr lang="en-US" dirty="0" smtClean="0"/>
              <a:t>2010 census says 11m people.</a:t>
            </a:r>
          </a:p>
          <a:p>
            <a:r>
              <a:rPr lang="en-US" dirty="0" smtClean="0"/>
              <a:t>2.2m in Havana, no more than 500k in any other single city.</a:t>
            </a:r>
          </a:p>
          <a:p>
            <a:r>
              <a:rPr lang="en-US" dirty="0" smtClean="0"/>
              <a:t>Low population growth rate – 1.43 per woman.</a:t>
            </a:r>
          </a:p>
          <a:p>
            <a:endParaRPr lang="en-US" dirty="0"/>
          </a:p>
        </p:txBody>
      </p:sp>
    </p:spTree>
    <p:extLst>
      <p:ext uri="{BB962C8B-B14F-4D97-AF65-F5344CB8AC3E}">
        <p14:creationId xmlns:p14="http://schemas.microsoft.com/office/powerpoint/2010/main" val="13032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1.0</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Populated by Native American groups: </a:t>
            </a:r>
            <a:r>
              <a:rPr lang="en-US" dirty="0" err="1" smtClean="0"/>
              <a:t>Taíno</a:t>
            </a:r>
            <a:r>
              <a:rPr lang="en-US" dirty="0" smtClean="0"/>
              <a:t> &amp; the </a:t>
            </a:r>
            <a:r>
              <a:rPr lang="en-US" dirty="0" err="1" smtClean="0"/>
              <a:t>Ciboney</a:t>
            </a:r>
            <a:r>
              <a:rPr lang="en-US" dirty="0" smtClean="0"/>
              <a:t>.</a:t>
            </a:r>
          </a:p>
          <a:p>
            <a:r>
              <a:rPr lang="en-US" dirty="0" smtClean="0"/>
              <a:t>Columbus landed there in 1492. 1511 became a Spanish protectorate. [1511-1898].</a:t>
            </a:r>
          </a:p>
          <a:p>
            <a:r>
              <a:rPr lang="en-US" dirty="0" smtClean="0"/>
              <a:t>Remained Spanish far later </a:t>
            </a:r>
            <a:r>
              <a:rPr lang="en-US" i="1" dirty="0"/>
              <a:t>La </a:t>
            </a:r>
            <a:r>
              <a:rPr lang="en-US" i="1" dirty="0" err="1"/>
              <a:t>Siempre</a:t>
            </a:r>
            <a:r>
              <a:rPr lang="en-US" i="1" dirty="0"/>
              <a:t> </a:t>
            </a:r>
            <a:r>
              <a:rPr lang="en-US" i="1" dirty="0" err="1"/>
              <a:t>Fidelísima</a:t>
            </a:r>
            <a:r>
              <a:rPr lang="en-US" i="1" dirty="0"/>
              <a:t> Isla</a:t>
            </a:r>
            <a:r>
              <a:rPr lang="en-US" dirty="0"/>
              <a:t> ("The Always Most Faithful </a:t>
            </a:r>
            <a:r>
              <a:rPr lang="en-US" dirty="0" smtClean="0"/>
              <a:t>Island“ – concern for slave revolts, fear of U.S., pirates.  Cuban-Chinese slaves.</a:t>
            </a:r>
          </a:p>
          <a:p>
            <a:r>
              <a:rPr lang="en-US" dirty="0" smtClean="0"/>
              <a:t>1868 - </a:t>
            </a:r>
            <a:r>
              <a:rPr lang="en-US" dirty="0"/>
              <a:t> Carlos Manuel de </a:t>
            </a:r>
            <a:r>
              <a:rPr lang="en-US" dirty="0" err="1" smtClean="0"/>
              <a:t>Céspedes</a:t>
            </a:r>
            <a:r>
              <a:rPr lang="en-US" dirty="0" smtClean="0"/>
              <a:t>.  Freed his slaves to fight for a revolt.  Freed all slaves who would join the fight.</a:t>
            </a:r>
          </a:p>
          <a:p>
            <a:r>
              <a:rPr lang="en-US" dirty="0" smtClean="0"/>
              <a:t>1878 – ended the battle, Spain agreed to increased autonomy.</a:t>
            </a:r>
          </a:p>
          <a:p>
            <a:r>
              <a:rPr lang="en-US" dirty="0" smtClean="0"/>
              <a:t>Spanish-American war – Treaty of Paris [1898]. Gave up Guam, Puerto Rico, the </a:t>
            </a:r>
            <a:r>
              <a:rPr lang="en-US" dirty="0" err="1" smtClean="0"/>
              <a:t>Phillipines</a:t>
            </a:r>
            <a:r>
              <a:rPr lang="en-US" dirty="0" smtClean="0"/>
              <a:t>, and Cuba.</a:t>
            </a:r>
          </a:p>
          <a:p>
            <a:endParaRPr lang="en-US" dirty="0" smtClean="0"/>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95933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1.1</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May 20, 1902 – Cuban independence from U.S. control.</a:t>
            </a:r>
          </a:p>
          <a:p>
            <a:r>
              <a:rPr lang="en-US" dirty="0" smtClean="0"/>
              <a:t>Platt Amendment</a:t>
            </a:r>
          </a:p>
          <a:p>
            <a:r>
              <a:rPr lang="en-US" dirty="0" err="1" smtClean="0"/>
              <a:t>Fulgencio</a:t>
            </a:r>
            <a:r>
              <a:rPr lang="en-US" dirty="0" smtClean="0"/>
              <a:t> </a:t>
            </a:r>
            <a:r>
              <a:rPr lang="en-US" dirty="0"/>
              <a:t>Batista was democratically elected President in the elections of </a:t>
            </a:r>
            <a:r>
              <a:rPr lang="en-US" dirty="0" smtClean="0"/>
              <a:t>1940</a:t>
            </a:r>
          </a:p>
          <a:p>
            <a:r>
              <a:rPr lang="en-US" dirty="0"/>
              <a:t>Batista outlawed the Cuban Communist Party in </a:t>
            </a:r>
            <a:r>
              <a:rPr lang="en-US" dirty="0" smtClean="0"/>
              <a:t>1952.</a:t>
            </a:r>
          </a:p>
          <a:p>
            <a:r>
              <a:rPr lang="en-US" dirty="0" smtClean="0"/>
              <a:t>1956 – group left Mexico planning to establish military rebellion. Batista claimed to have killed the leaders.</a:t>
            </a:r>
          </a:p>
          <a:p>
            <a:r>
              <a:rPr lang="en-US" dirty="0" smtClean="0"/>
              <a:t>Castro was alive and covered by the NYT.</a:t>
            </a:r>
          </a:p>
          <a:p>
            <a:r>
              <a:rPr lang="en-US" dirty="0" smtClean="0"/>
              <a:t>1959 – Castro has claimed Havana. US sends support for the “free of communism” government.</a:t>
            </a:r>
          </a:p>
          <a:p>
            <a:r>
              <a:rPr lang="en-US" dirty="0" smtClean="0"/>
              <a:t>1960 – communist rule. </a:t>
            </a:r>
          </a:p>
          <a:p>
            <a:r>
              <a:rPr lang="en-US" dirty="0" smtClean="0"/>
              <a:t>1961 – Soviet Union, Emigration, Bay of Pigs.</a:t>
            </a:r>
          </a:p>
          <a:p>
            <a:r>
              <a:rPr lang="en-US" dirty="0" smtClean="0"/>
              <a:t>1962 - Embargo</a:t>
            </a:r>
          </a:p>
          <a:p>
            <a:endParaRPr lang="en-US" dirty="0"/>
          </a:p>
        </p:txBody>
      </p:sp>
    </p:spTree>
    <p:extLst>
      <p:ext uri="{BB962C8B-B14F-4D97-AF65-F5344CB8AC3E}">
        <p14:creationId xmlns:p14="http://schemas.microsoft.com/office/powerpoint/2010/main" val="44135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arn(inVertic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arn(inVertic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arn(inVertical)">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Still the embargo, no really.</a:t>
            </a:r>
          </a:p>
          <a:p>
            <a:r>
              <a:rPr lang="en-US" dirty="0" smtClean="0"/>
              <a:t>Helms-Burton - </a:t>
            </a:r>
            <a:r>
              <a:rPr lang="en-US" dirty="0"/>
              <a:t>The Cuban Liberty and Democratic Solidarity (Libertad) Act of </a:t>
            </a:r>
            <a:r>
              <a:rPr lang="en-US" dirty="0" smtClean="0"/>
              <a:t>1996.</a:t>
            </a:r>
          </a:p>
          <a:p>
            <a:r>
              <a:rPr lang="en-US" dirty="0" smtClean="0"/>
              <a:t>Everyone hates it.  Everyone.</a:t>
            </a:r>
          </a:p>
          <a:p>
            <a:r>
              <a:rPr lang="en-US" dirty="0"/>
              <a:t>Trade Sanctions Reform and Export Enhancement Act of 2000 (TRSA</a:t>
            </a:r>
            <a:r>
              <a:rPr lang="en-US" dirty="0" smtClean="0"/>
              <a:t>) – agriculture</a:t>
            </a:r>
          </a:p>
          <a:p>
            <a:r>
              <a:rPr lang="en-US" dirty="0" smtClean="0"/>
              <a:t>2009 – Travel &amp; Remittances for family members</a:t>
            </a:r>
          </a:p>
          <a:p>
            <a:r>
              <a:rPr lang="en-US" dirty="0" smtClean="0"/>
              <a:t>Jan. 16, 2013 Obama waived the right to suit businesses. </a:t>
            </a:r>
            <a:endParaRPr lang="en-US" dirty="0"/>
          </a:p>
        </p:txBody>
      </p:sp>
    </p:spTree>
    <p:extLst>
      <p:ext uri="{BB962C8B-B14F-4D97-AF65-F5344CB8AC3E}">
        <p14:creationId xmlns:p14="http://schemas.microsoft.com/office/powerpoint/2010/main" val="369000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Cuba’s Economy</a:t>
            </a:r>
            <a:endParaRPr lang="en-US" dirty="0"/>
          </a:p>
        </p:txBody>
      </p:sp>
      <p:sp>
        <p:nvSpPr>
          <p:cNvPr id="3" name="Content Placeholder 2"/>
          <p:cNvSpPr>
            <a:spLocks noGrp="1"/>
          </p:cNvSpPr>
          <p:nvPr>
            <p:ph idx="1"/>
          </p:nvPr>
        </p:nvSpPr>
        <p:spPr/>
        <p:txBody>
          <a:bodyPr/>
          <a:lstStyle/>
          <a:p>
            <a:r>
              <a:rPr lang="en-US" dirty="0" smtClean="0"/>
              <a:t>Centrally planned</a:t>
            </a:r>
          </a:p>
          <a:p>
            <a:r>
              <a:rPr lang="en-US" dirty="0" smtClean="0"/>
              <a:t>2000 – 23% private employed. </a:t>
            </a:r>
          </a:p>
          <a:p>
            <a:r>
              <a:rPr lang="en-US" dirty="0" smtClean="0"/>
              <a:t>1981 – 8% private employed.</a:t>
            </a:r>
          </a:p>
          <a:p>
            <a:r>
              <a:rPr lang="en-US" dirty="0" smtClean="0"/>
              <a:t>Difficult to know for sure</a:t>
            </a:r>
          </a:p>
          <a:p>
            <a:r>
              <a:rPr lang="en-US" dirty="0" smtClean="0"/>
              <a:t>No use of the ‘dollar’</a:t>
            </a:r>
          </a:p>
          <a:p>
            <a:r>
              <a:rPr lang="en-US" dirty="0" smtClean="0"/>
              <a:t>Netherlands is their top trading partner</a:t>
            </a:r>
            <a:endParaRPr lang="en-US" dirty="0"/>
          </a:p>
        </p:txBody>
      </p:sp>
    </p:spTree>
    <p:extLst>
      <p:ext uri="{BB962C8B-B14F-4D97-AF65-F5344CB8AC3E}">
        <p14:creationId xmlns:p14="http://schemas.microsoft.com/office/powerpoint/2010/main" val="277147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Cuban Relations</a:t>
            </a:r>
            <a:endParaRPr lang="en-US" dirty="0"/>
          </a:p>
        </p:txBody>
      </p:sp>
      <p:sp>
        <p:nvSpPr>
          <p:cNvPr id="3" name="Content Placeholder 2"/>
          <p:cNvSpPr>
            <a:spLocks noGrp="1"/>
          </p:cNvSpPr>
          <p:nvPr>
            <p:ph idx="1"/>
          </p:nvPr>
        </p:nvSpPr>
        <p:spPr/>
        <p:txBody>
          <a:bodyPr/>
          <a:lstStyle/>
          <a:p>
            <a:r>
              <a:rPr lang="en-US" dirty="0" smtClean="0"/>
              <a:t>What relations?</a:t>
            </a:r>
          </a:p>
          <a:p>
            <a:r>
              <a:rPr lang="en-US" dirty="0" smtClean="0"/>
              <a:t>The Embargo started on 2/7/1962.</a:t>
            </a:r>
          </a:p>
          <a:p>
            <a:r>
              <a:rPr lang="en-US" dirty="0" smtClean="0"/>
              <a:t>Obama has a list of requirements: transaction fees, telecommunication, political prisoners, improved human rights record.</a:t>
            </a:r>
            <a:endParaRPr lang="en-US" dirty="0"/>
          </a:p>
        </p:txBody>
      </p:sp>
    </p:spTree>
    <p:extLst>
      <p:ext uri="{BB962C8B-B14F-4D97-AF65-F5344CB8AC3E}">
        <p14:creationId xmlns:p14="http://schemas.microsoft.com/office/powerpoint/2010/main" val="3594817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 &amp; Debate</a:t>
            </a:r>
            <a:endParaRPr lang="en-US" dirty="0"/>
          </a:p>
        </p:txBody>
      </p:sp>
      <p:sp>
        <p:nvSpPr>
          <p:cNvPr id="3" name="Content Placeholder 2"/>
          <p:cNvSpPr>
            <a:spLocks noGrp="1"/>
          </p:cNvSpPr>
          <p:nvPr>
            <p:ph idx="1"/>
          </p:nvPr>
        </p:nvSpPr>
        <p:spPr/>
        <p:txBody>
          <a:bodyPr/>
          <a:lstStyle/>
          <a:p>
            <a:r>
              <a:rPr lang="en-US" dirty="0" smtClean="0"/>
              <a:t>Great </a:t>
            </a:r>
            <a:r>
              <a:rPr lang="en-US" dirty="0" err="1" smtClean="0"/>
              <a:t>Aff</a:t>
            </a:r>
            <a:r>
              <a:rPr lang="en-US" dirty="0" smtClean="0"/>
              <a:t> Evidence</a:t>
            </a:r>
          </a:p>
          <a:p>
            <a:r>
              <a:rPr lang="en-US" dirty="0" smtClean="0"/>
              <a:t>Tons of recent literature – the political winds are shifting</a:t>
            </a:r>
          </a:p>
          <a:p>
            <a:r>
              <a:rPr lang="en-US" dirty="0" smtClean="0"/>
              <a:t>PICS</a:t>
            </a:r>
          </a:p>
          <a:p>
            <a:r>
              <a:rPr lang="en-US" dirty="0" smtClean="0"/>
              <a:t>Everyone talks about Cuba</a:t>
            </a:r>
          </a:p>
          <a:p>
            <a:r>
              <a:rPr lang="en-US" dirty="0" smtClean="0"/>
              <a:t>Recently found some oil</a:t>
            </a:r>
          </a:p>
          <a:p>
            <a:r>
              <a:rPr lang="en-US" dirty="0" smtClean="0"/>
              <a:t>Smaller </a:t>
            </a:r>
            <a:r>
              <a:rPr lang="en-US" dirty="0" err="1" smtClean="0"/>
              <a:t>affs</a:t>
            </a:r>
            <a:endParaRPr lang="en-US" dirty="0" smtClean="0"/>
          </a:p>
          <a:p>
            <a:endParaRPr lang="en-US" dirty="0" smtClean="0"/>
          </a:p>
        </p:txBody>
      </p:sp>
    </p:spTree>
    <p:extLst>
      <p:ext uri="{BB962C8B-B14F-4D97-AF65-F5344CB8AC3E}">
        <p14:creationId xmlns:p14="http://schemas.microsoft.com/office/powerpoint/2010/main" val="72204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VII. Mexico</a:t>
            </a:r>
            <a:endParaRPr lang="en-US" dirty="0"/>
          </a:p>
        </p:txBody>
      </p:sp>
      <p:sp>
        <p:nvSpPr>
          <p:cNvPr id="3" name="Content Placeholder 2"/>
          <p:cNvSpPr>
            <a:spLocks noGrp="1"/>
          </p:cNvSpPr>
          <p:nvPr>
            <p:ph idx="1"/>
          </p:nvPr>
        </p:nvSpPr>
        <p:spPr/>
        <p:txBody>
          <a:bodyPr/>
          <a:lstStyle/>
          <a:p>
            <a:endParaRPr lang="en-US" dirty="0"/>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43000"/>
            <a:ext cx="84582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3723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 Economic Engagement</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sz="6700" dirty="0" smtClean="0"/>
              <a:t>What is it?</a:t>
            </a:r>
          </a:p>
          <a:p>
            <a:pPr marL="0" indent="0">
              <a:buNone/>
            </a:pPr>
            <a:endParaRPr lang="en-US" dirty="0" smtClean="0"/>
          </a:p>
          <a:p>
            <a:pPr marL="0" indent="0">
              <a:buNone/>
            </a:pPr>
            <a:r>
              <a:rPr lang="en-US" sz="5100" b="1" dirty="0"/>
              <a:t>Deliberately expanding economic ties – </a:t>
            </a:r>
            <a:r>
              <a:rPr lang="en-US" sz="5100" b="1" dirty="0" smtClean="0"/>
              <a:t>the goal of changing </a:t>
            </a:r>
            <a:r>
              <a:rPr lang="en-US" sz="5100" b="1" dirty="0"/>
              <a:t>behavior and improve relations</a:t>
            </a:r>
          </a:p>
          <a:p>
            <a:pPr marL="0" indent="0">
              <a:buNone/>
            </a:pPr>
            <a:r>
              <a:rPr lang="en-US" sz="5100" b="1" dirty="0" err="1"/>
              <a:t>Kahler</a:t>
            </a:r>
            <a:r>
              <a:rPr lang="en-US" sz="5100" b="1" dirty="0"/>
              <a:t> &amp; </a:t>
            </a:r>
            <a:r>
              <a:rPr lang="en-US" sz="5100" b="1" dirty="0" err="1"/>
              <a:t>Kastner</a:t>
            </a:r>
            <a:r>
              <a:rPr lang="en-US" sz="5100" b="1" dirty="0"/>
              <a:t> 04</a:t>
            </a:r>
            <a:r>
              <a:rPr lang="en-US" sz="5100" dirty="0"/>
              <a:t> </a:t>
            </a:r>
            <a:r>
              <a:rPr lang="en-US" dirty="0"/>
              <a:t>Graduate School of International Relations and Pacific Studies University of California, San Diego &amp; Department of Government and Politics University of Maryland [</a:t>
            </a:r>
            <a:r>
              <a:rPr lang="en-US" dirty="0" err="1"/>
              <a:t>Kahler</a:t>
            </a:r>
            <a:r>
              <a:rPr lang="en-US" dirty="0"/>
              <a:t>, Miles and Scott </a:t>
            </a:r>
            <a:r>
              <a:rPr lang="en-US" dirty="0" err="1"/>
              <a:t>Kastner</a:t>
            </a:r>
            <a:r>
              <a:rPr lang="en-US" dirty="0"/>
              <a:t>. Strategic Uses of Economic Interdependence: Engagement Policies in South Korea, Singapore, and Taiwan. &lt;</a:t>
            </a:r>
            <a:r>
              <a:rPr lang="en-US" dirty="0">
                <a:hlinkClick r:id="rId3"/>
              </a:rPr>
              <a:t>www.bsos.umd.edu/gvpt/kastner/KahlerKastner.doc</a:t>
            </a:r>
            <a:r>
              <a:rPr lang="en-US" dirty="0"/>
              <a:t>&gt;]</a:t>
            </a:r>
          </a:p>
          <a:p>
            <a:pPr marL="0" indent="0">
              <a:buNone/>
            </a:pPr>
            <a:r>
              <a:rPr lang="en-US" dirty="0"/>
              <a:t> </a:t>
            </a:r>
          </a:p>
          <a:p>
            <a:pPr marL="0" indent="0">
              <a:buNone/>
            </a:pPr>
            <a:r>
              <a:rPr lang="en-US" sz="4200" u="sng" dirty="0"/>
              <a:t>Economic engagement—a policy of deliberately expanding economic ties with an adversary in order to change the behavior of the target state and effect an improvement in bilateral political relations</a:t>
            </a:r>
            <a:r>
              <a:rPr lang="en-US" sz="4200" dirty="0"/>
              <a:t>—is </a:t>
            </a:r>
            <a:r>
              <a:rPr lang="en-US" sz="2100" dirty="0"/>
              <a:t>the subject of growing, but still limited, interest in the international relations literature.    The bulk of the work on economic statecraft continues to focus on coercive policies such as economic sanctions.  The emphasis on negative forms of economic statecraft is not without justification: the use of economic sanctions is widespread and well-documented, and several quantitative studies have shown that adversarial relations between countries tend to correspond to reduced, rather than enhanced, levels of trade (</a:t>
            </a:r>
            <a:r>
              <a:rPr lang="en-US" sz="2100" dirty="0" err="1"/>
              <a:t>Gowa</a:t>
            </a:r>
            <a:r>
              <a:rPr lang="en-US" sz="2100" dirty="0"/>
              <a:t> 1994; </a:t>
            </a:r>
            <a:r>
              <a:rPr lang="en-US" sz="2100" dirty="0" err="1"/>
              <a:t>Pollins</a:t>
            </a:r>
            <a:r>
              <a:rPr lang="en-US" sz="2100" dirty="0"/>
              <a:t> 1989).  At the same time, however, relatively little is known about how widespread strategies of economic engagement actually are: scholars disagree on this point, in part because </a:t>
            </a:r>
            <a:r>
              <a:rPr lang="en-US" sz="4200" u="sng" dirty="0"/>
              <a:t>no database cataloging instances of positive economic statecraft exists </a:t>
            </a:r>
            <a:r>
              <a:rPr lang="en-US" sz="4200" dirty="0"/>
              <a:t>(</a:t>
            </a:r>
            <a:r>
              <a:rPr lang="en-US" sz="4200" dirty="0" err="1"/>
              <a:t>Mastanduno</a:t>
            </a:r>
            <a:r>
              <a:rPr lang="en-US" sz="4200" dirty="0"/>
              <a:t> 2003).  Furthermore</a:t>
            </a:r>
            <a:r>
              <a:rPr lang="en-US" sz="4200" u="sng" dirty="0"/>
              <a:t>, beginning with the classic work of Hirschman </a:t>
            </a:r>
            <a:r>
              <a:rPr lang="en-US" sz="4200" dirty="0"/>
              <a:t>(1945), </a:t>
            </a:r>
            <a:r>
              <a:rPr lang="en-US" sz="4200" u="sng" dirty="0"/>
              <a:t>most studies</a:t>
            </a:r>
            <a:r>
              <a:rPr lang="en-US" sz="4200" dirty="0"/>
              <a:t> in this </a:t>
            </a:r>
            <a:r>
              <a:rPr lang="en-US" sz="4200" u="sng" dirty="0"/>
              <a:t>regard have focused on policies adopted by great powers.</a:t>
            </a:r>
            <a:r>
              <a:rPr lang="en-US" sz="4200" dirty="0"/>
              <a:t>   </a:t>
            </a:r>
            <a:r>
              <a:rPr lang="en-US" sz="2100" dirty="0"/>
              <a:t>But engagement policies adopted by South Korea and the other two states examined in this study, Singapore and Taiwan, demonstrate that engagement is not a strategy limited to the domain of great power politics; instead, it may be more widespread than previously recognized.</a:t>
            </a:r>
          </a:p>
          <a:p>
            <a:pPr marL="0" indent="0">
              <a:buNone/>
            </a:pPr>
            <a:endParaRPr lang="en-US" dirty="0"/>
          </a:p>
        </p:txBody>
      </p:sp>
    </p:spTree>
    <p:extLst>
      <p:ext uri="{BB962C8B-B14F-4D97-AF65-F5344CB8AC3E}">
        <p14:creationId xmlns:p14="http://schemas.microsoft.com/office/powerpoint/2010/main" val="25800186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Demographic Facts</a:t>
            </a:r>
            <a:endParaRPr lang="en-US" dirty="0"/>
          </a:p>
        </p:txBody>
      </p:sp>
      <p:sp>
        <p:nvSpPr>
          <p:cNvPr id="4" name="Content Placeholder 3"/>
          <p:cNvSpPr>
            <a:spLocks noGrp="1"/>
          </p:cNvSpPr>
          <p:nvPr>
            <p:ph idx="1"/>
          </p:nvPr>
        </p:nvSpPr>
        <p:spPr/>
        <p:txBody>
          <a:bodyPr/>
          <a:lstStyle/>
          <a:p>
            <a:r>
              <a:rPr lang="en-US" dirty="0" smtClean="0"/>
              <a:t>Technically, “The United Mexican States” made of 31 states and a federal district.</a:t>
            </a:r>
          </a:p>
          <a:p>
            <a:r>
              <a:rPr lang="en-US" dirty="0" smtClean="0"/>
              <a:t>113 million people makes it the 11</a:t>
            </a:r>
            <a:r>
              <a:rPr lang="en-US" baseline="30000" dirty="0" smtClean="0"/>
              <a:t>th</a:t>
            </a:r>
            <a:r>
              <a:rPr lang="en-US" dirty="0" smtClean="0"/>
              <a:t> most populous in the world. Largest Spanish speaking in the world. What’s the only Latin American country with more people?</a:t>
            </a:r>
          </a:p>
          <a:p>
            <a:r>
              <a:rPr lang="en-US" dirty="0" smtClean="0"/>
              <a:t>Highly </a:t>
            </a:r>
            <a:r>
              <a:rPr lang="en-US" dirty="0" err="1" smtClean="0"/>
              <a:t>touristed</a:t>
            </a:r>
            <a:r>
              <a:rPr lang="en-US" dirty="0" smtClean="0"/>
              <a:t> – 10</a:t>
            </a:r>
            <a:r>
              <a:rPr lang="en-US" baseline="30000" dirty="0" smtClean="0"/>
              <a:t>th</a:t>
            </a:r>
            <a:r>
              <a:rPr lang="en-US" dirty="0" smtClean="0"/>
              <a:t> most visited in the world. 22.5 million visitors annually.</a:t>
            </a:r>
          </a:p>
          <a:p>
            <a:endParaRPr lang="en-US" dirty="0"/>
          </a:p>
        </p:txBody>
      </p:sp>
    </p:spTree>
    <p:extLst>
      <p:ext uri="{BB962C8B-B14F-4D97-AF65-F5344CB8AC3E}">
        <p14:creationId xmlns:p14="http://schemas.microsoft.com/office/powerpoint/2010/main" val="286742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1.0</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Human remains 23,000 years ago. </a:t>
            </a:r>
          </a:p>
          <a:p>
            <a:r>
              <a:rPr lang="en-US" dirty="0" smtClean="0"/>
              <a:t>Cultivation of Maize.</a:t>
            </a:r>
          </a:p>
          <a:p>
            <a:r>
              <a:rPr lang="en-US" dirty="0" smtClean="0"/>
              <a:t>Earliest complex civilizations: Olmec, Mayan, </a:t>
            </a:r>
            <a:r>
              <a:rPr lang="en-US" dirty="0" err="1" smtClean="0"/>
              <a:t>Zapotec</a:t>
            </a:r>
            <a:r>
              <a:rPr lang="en-US" dirty="0" smtClean="0"/>
              <a:t>.</a:t>
            </a:r>
          </a:p>
          <a:p>
            <a:r>
              <a:rPr lang="en-US" dirty="0" smtClean="0"/>
              <a:t>1519 Spanish began a conquest over the Aztecs, whose leader was </a:t>
            </a:r>
            <a:r>
              <a:rPr lang="en-US" dirty="0" err="1" smtClean="0"/>
              <a:t>Moctezuma</a:t>
            </a:r>
            <a:r>
              <a:rPr lang="en-US" dirty="0" smtClean="0"/>
              <a:t> II. </a:t>
            </a:r>
          </a:p>
          <a:p>
            <a:r>
              <a:rPr lang="en-US" dirty="0" smtClean="0"/>
              <a:t>Smallpox killed more than 3m, many Spanish were immune. Made the Christianity popular.</a:t>
            </a:r>
          </a:p>
          <a:p>
            <a:r>
              <a:rPr lang="en-US" dirty="0" smtClean="0"/>
              <a:t>1821 – Independence from Spain</a:t>
            </a:r>
          </a:p>
          <a:p>
            <a:r>
              <a:rPr lang="en-US" dirty="0" smtClean="0"/>
              <a:t>1824 – calls for independence. Including Texas.  </a:t>
            </a:r>
          </a:p>
          <a:p>
            <a:r>
              <a:rPr lang="en-US" dirty="0" smtClean="0"/>
              <a:t>1846 – Mexican-American war.</a:t>
            </a:r>
          </a:p>
        </p:txBody>
      </p:sp>
    </p:spTree>
    <p:extLst>
      <p:ext uri="{BB962C8B-B14F-4D97-AF65-F5344CB8AC3E}">
        <p14:creationId xmlns:p14="http://schemas.microsoft.com/office/powerpoint/2010/main" val="241178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1.1</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1848 - Treaty of Guadalupe Hidalgo. Peace treaty to end the war.  $15m to Mexico. Got Rio Grande border for Texas, California, New Mexico, Arizona, Nevada, Utah, and parts of Wyoming &amp; Colorado. Bought some more for 10m.</a:t>
            </a:r>
          </a:p>
          <a:p>
            <a:r>
              <a:rPr lang="en-US" dirty="0" smtClean="0"/>
              <a:t>Given an option to stay in the U.S. as full citizens. 90% stayed.</a:t>
            </a:r>
          </a:p>
          <a:p>
            <a:r>
              <a:rPr lang="en-US" dirty="0" smtClean="0"/>
              <a:t>1910 – Mexican Revolution. Election fraud concerns. </a:t>
            </a:r>
          </a:p>
          <a:p>
            <a:r>
              <a:rPr lang="en-US" dirty="0" smtClean="0"/>
              <a:t>1940-1980 – major economic growth, oil prices, U.S. economic ties. But, large inequalities.</a:t>
            </a:r>
          </a:p>
          <a:p>
            <a:r>
              <a:rPr lang="en-US" dirty="0" smtClean="0"/>
              <a:t>1/1/94 – NAFTA.  Zapatista Rebellion. </a:t>
            </a:r>
          </a:p>
          <a:p>
            <a:r>
              <a:rPr lang="en-US" dirty="0" smtClean="0"/>
              <a:t>1994 Economy collapses. Huge US financial stimulus package. Rebounded by 1999. </a:t>
            </a:r>
            <a:endParaRPr lang="en-US" dirty="0"/>
          </a:p>
        </p:txBody>
      </p:sp>
    </p:spTree>
    <p:extLst>
      <p:ext uri="{BB962C8B-B14F-4D97-AF65-F5344CB8AC3E}">
        <p14:creationId xmlns:p14="http://schemas.microsoft.com/office/powerpoint/2010/main" val="160869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 1.2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1917 constitution – representative democracy.</a:t>
            </a:r>
          </a:p>
          <a:p>
            <a:r>
              <a:rPr lang="en-US" dirty="0" smtClean="0"/>
              <a:t>Congress, Executive, Judicial branches.</a:t>
            </a:r>
          </a:p>
          <a:p>
            <a:r>
              <a:rPr lang="en-US" dirty="0" smtClean="0"/>
              <a:t>National Action Party: a </a:t>
            </a:r>
            <a:r>
              <a:rPr lang="en-US" dirty="0"/>
              <a:t>right-wing conservative party founded in </a:t>
            </a:r>
            <a:r>
              <a:rPr lang="en-US" dirty="0" smtClean="0"/>
              <a:t>1939</a:t>
            </a:r>
          </a:p>
          <a:p>
            <a:r>
              <a:rPr lang="en-US" dirty="0" smtClean="0"/>
              <a:t>Institutional </a:t>
            </a:r>
            <a:r>
              <a:rPr lang="en-US" dirty="0"/>
              <a:t>Revolutionary </a:t>
            </a:r>
            <a:r>
              <a:rPr lang="en-US" dirty="0" smtClean="0"/>
              <a:t>Party: a </a:t>
            </a:r>
            <a:r>
              <a:rPr lang="en-US" dirty="0"/>
              <a:t>center-left party and member of Socialist International</a:t>
            </a:r>
          </a:p>
          <a:p>
            <a:r>
              <a:rPr lang="en-US" dirty="0" smtClean="0"/>
              <a:t>Party </a:t>
            </a:r>
            <a:r>
              <a:rPr lang="en-US" dirty="0"/>
              <a:t>of the Democratic Revolution: a left-wing party,[86] founded in 1989 as the successor of the coalition of socialists and liberal parties</a:t>
            </a:r>
          </a:p>
          <a:p>
            <a:endParaRPr lang="en-US" dirty="0"/>
          </a:p>
        </p:txBody>
      </p:sp>
    </p:spTree>
    <p:extLst>
      <p:ext uri="{BB962C8B-B14F-4D97-AF65-F5344CB8AC3E}">
        <p14:creationId xmlns:p14="http://schemas.microsoft.com/office/powerpoint/2010/main" val="269755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Mexico’s Economy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14</a:t>
            </a:r>
            <a:r>
              <a:rPr lang="en-US" baseline="30000" dirty="0" smtClean="0"/>
              <a:t>th</a:t>
            </a:r>
            <a:r>
              <a:rPr lang="en-US" dirty="0" smtClean="0"/>
              <a:t> largest GDP in the world. </a:t>
            </a:r>
          </a:p>
          <a:p>
            <a:r>
              <a:rPr lang="en-US" dirty="0" smtClean="0"/>
              <a:t>Economists, like Goldman Sachs, predict it will become the 5</a:t>
            </a:r>
            <a:r>
              <a:rPr lang="en-US" baseline="30000" dirty="0" smtClean="0"/>
              <a:t>th</a:t>
            </a:r>
            <a:r>
              <a:rPr lang="en-US" dirty="0" smtClean="0"/>
              <a:t> largest by 2050. </a:t>
            </a:r>
            <a:r>
              <a:rPr lang="en-US" sz="1000" dirty="0" smtClean="0"/>
              <a:t>[</a:t>
            </a:r>
            <a:r>
              <a:rPr lang="en-US" sz="1000" dirty="0" smtClean="0">
                <a:hlinkClick r:id="rId3"/>
              </a:rPr>
              <a:t>http://thecatalist.org/2010/03/mexico-2050-the-world%C2%B4s-fifth-largest-economy/</a:t>
            </a:r>
            <a:r>
              <a:rPr lang="en-US" sz="1000" dirty="0" smtClean="0"/>
              <a:t>] </a:t>
            </a:r>
          </a:p>
          <a:p>
            <a:r>
              <a:rPr lang="en-US" dirty="0" smtClean="0"/>
              <a:t>Population Growth, Improving Infrastructure, developing economics.</a:t>
            </a:r>
          </a:p>
          <a:p>
            <a:r>
              <a:rPr lang="en-US" dirty="0" smtClean="0"/>
              <a:t>46% are living in poverty - </a:t>
            </a:r>
            <a:endParaRPr lang="en-US" dirty="0" smtClean="0"/>
          </a:p>
          <a:p>
            <a:r>
              <a:rPr lang="en-US" dirty="0"/>
              <a:t>infant mortality in Mexico is three times higher than the average among OECD </a:t>
            </a:r>
            <a:r>
              <a:rPr lang="en-US" dirty="0" smtClean="0"/>
              <a:t>nations</a:t>
            </a:r>
          </a:p>
          <a:p>
            <a:r>
              <a:rPr lang="en-US" dirty="0" smtClean="0"/>
              <a:t>U.S. &amp; Canada are 50% of its imports and exports.</a:t>
            </a:r>
          </a:p>
          <a:p>
            <a:r>
              <a:rPr lang="en-US" dirty="0" smtClean="0"/>
              <a:t>Remittances from the U.S. are .2% of its entire GDP.</a:t>
            </a:r>
          </a:p>
          <a:p>
            <a:r>
              <a:rPr lang="en-US" dirty="0" smtClean="0"/>
              <a:t>Largest auto producer in North America – Ford, Chrysler, and GM</a:t>
            </a:r>
          </a:p>
          <a:p>
            <a:endParaRPr lang="en-US" sz="1000" dirty="0" smtClean="0"/>
          </a:p>
        </p:txBody>
      </p:sp>
    </p:spTree>
    <p:extLst>
      <p:ext uri="{BB962C8B-B14F-4D97-AF65-F5344CB8AC3E}">
        <p14:creationId xmlns:p14="http://schemas.microsoft.com/office/powerpoint/2010/main" val="38493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arn(inVertical)">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NAFTA</a:t>
            </a:r>
            <a:endParaRPr lang="en-US" dirty="0"/>
          </a:p>
        </p:txBody>
      </p:sp>
      <p:sp>
        <p:nvSpPr>
          <p:cNvPr id="3" name="Content Placeholder 2"/>
          <p:cNvSpPr>
            <a:spLocks noGrp="1"/>
          </p:cNvSpPr>
          <p:nvPr>
            <p:ph idx="1"/>
          </p:nvPr>
        </p:nvSpPr>
        <p:spPr/>
        <p:txBody>
          <a:bodyPr>
            <a:normAutofit fontScale="92500"/>
          </a:bodyPr>
          <a:lstStyle/>
          <a:p>
            <a:r>
              <a:rPr lang="en-US" dirty="0" smtClean="0"/>
              <a:t>North American Free Trade Agreement.  </a:t>
            </a:r>
          </a:p>
          <a:p>
            <a:r>
              <a:rPr lang="en-US" dirty="0" smtClean="0"/>
              <a:t>January 1, 1994 between U.S., Canada, and Mexico.  </a:t>
            </a:r>
          </a:p>
          <a:p>
            <a:r>
              <a:rPr lang="en-US" dirty="0" smtClean="0"/>
              <a:t>Eliminated Article 27 of the Mexican Constitution – protection of Indigenous Indians. </a:t>
            </a:r>
          </a:p>
          <a:p>
            <a:r>
              <a:rPr lang="en-US" dirty="0" smtClean="0"/>
              <a:t>Started the Zapatista rebellions.  Still ongoing.</a:t>
            </a:r>
          </a:p>
          <a:p>
            <a:r>
              <a:rPr lang="en-US" dirty="0" smtClean="0"/>
              <a:t>Agricultural dumping.</a:t>
            </a:r>
          </a:p>
          <a:p>
            <a:r>
              <a:rPr lang="en-US" dirty="0" smtClean="0"/>
              <a:t>Industry Migration.</a:t>
            </a:r>
          </a:p>
          <a:p>
            <a:endParaRPr lang="en-US" dirty="0"/>
          </a:p>
        </p:txBody>
      </p:sp>
    </p:spTree>
    <p:extLst>
      <p:ext uri="{BB962C8B-B14F-4D97-AF65-F5344CB8AC3E}">
        <p14:creationId xmlns:p14="http://schemas.microsoft.com/office/powerpoint/2010/main" val="376769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Mexican Relations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Foreign relations directed by the President of Mexico. </a:t>
            </a:r>
          </a:p>
          <a:p>
            <a:r>
              <a:rPr lang="en-US" dirty="0" smtClean="0"/>
              <a:t>Friendly with the U.S. with the exception of the support for the Cuban government.</a:t>
            </a:r>
          </a:p>
          <a:p>
            <a:r>
              <a:rPr lang="en-US" dirty="0" smtClean="0"/>
              <a:t>1 million U.S. citizens reside in Mexico.</a:t>
            </a:r>
          </a:p>
          <a:p>
            <a:r>
              <a:rPr lang="en-US" dirty="0" smtClean="0"/>
              <a:t>Provided Relief Aid multiple times: Katrina &amp; 9/11</a:t>
            </a:r>
          </a:p>
          <a:p>
            <a:r>
              <a:rPr lang="en-US" dirty="0" smtClean="0"/>
              <a:t>Rejected the War on Terror.  </a:t>
            </a:r>
          </a:p>
          <a:p>
            <a:r>
              <a:rPr lang="en-US" dirty="0" smtClean="0"/>
              <a:t>We trade – A LOT. We’re #1 for them, #3 for us.</a:t>
            </a:r>
          </a:p>
          <a:p>
            <a:r>
              <a:rPr lang="en-US" dirty="0" smtClean="0"/>
              <a:t>Wal-Mart is the largest private employer in Mexico.</a:t>
            </a:r>
          </a:p>
          <a:p>
            <a:r>
              <a:rPr lang="en-US" dirty="0" smtClean="0"/>
              <a:t>War on Drugs</a:t>
            </a:r>
          </a:p>
          <a:p>
            <a:r>
              <a:rPr lang="en-US" dirty="0" smtClean="0"/>
              <a:t>Immigration</a:t>
            </a:r>
            <a:endParaRPr lang="en-US" dirty="0"/>
          </a:p>
        </p:txBody>
      </p:sp>
    </p:spTree>
    <p:extLst>
      <p:ext uri="{BB962C8B-B14F-4D97-AF65-F5344CB8AC3E}">
        <p14:creationId xmlns:p14="http://schemas.microsoft.com/office/powerpoint/2010/main" val="417294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Mexico &amp; Debate</a:t>
            </a:r>
            <a:endParaRPr lang="en-US" dirty="0"/>
          </a:p>
        </p:txBody>
      </p:sp>
      <p:sp>
        <p:nvSpPr>
          <p:cNvPr id="3" name="Content Placeholder 2"/>
          <p:cNvSpPr>
            <a:spLocks noGrp="1"/>
          </p:cNvSpPr>
          <p:nvPr>
            <p:ph idx="1"/>
          </p:nvPr>
        </p:nvSpPr>
        <p:spPr/>
        <p:txBody>
          <a:bodyPr/>
          <a:lstStyle/>
          <a:p>
            <a:r>
              <a:rPr lang="en-US" dirty="0" smtClean="0"/>
              <a:t>We’re doing a lot of economic engagement now</a:t>
            </a:r>
          </a:p>
          <a:p>
            <a:r>
              <a:rPr lang="en-US" dirty="0" smtClean="0"/>
              <a:t>Advantages won’t be as good as Cuba, but the </a:t>
            </a:r>
            <a:r>
              <a:rPr lang="en-US" dirty="0" err="1" smtClean="0"/>
              <a:t>disads</a:t>
            </a:r>
            <a:r>
              <a:rPr lang="en-US" dirty="0" smtClean="0"/>
              <a:t> won’t be as good either</a:t>
            </a:r>
          </a:p>
          <a:p>
            <a:r>
              <a:rPr lang="en-US" dirty="0" smtClean="0"/>
              <a:t>Immigration</a:t>
            </a:r>
          </a:p>
          <a:p>
            <a:r>
              <a:rPr lang="en-US" dirty="0" smtClean="0"/>
              <a:t>War on Drugs</a:t>
            </a:r>
          </a:p>
          <a:p>
            <a:r>
              <a:rPr lang="en-US" dirty="0" smtClean="0"/>
              <a:t>International Organizations</a:t>
            </a:r>
            <a:endParaRPr lang="en-US" dirty="0"/>
          </a:p>
        </p:txBody>
      </p:sp>
    </p:spTree>
    <p:extLst>
      <p:ext uri="{BB962C8B-B14F-4D97-AF65-F5344CB8AC3E}">
        <p14:creationId xmlns:p14="http://schemas.microsoft.com/office/powerpoint/2010/main" val="1435346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VIII. Venezuela</a:t>
            </a:r>
            <a:endParaRPr lang="en-US"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790" y="1600200"/>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2043112"/>
            <a:ext cx="2971800" cy="3519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478" y="3802856"/>
            <a:ext cx="262890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0463" y="2488406"/>
            <a:ext cx="17430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93483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Demographic Facts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Officially called the </a:t>
            </a:r>
            <a:r>
              <a:rPr lang="en-US" dirty="0"/>
              <a:t>Bolivarian Republic of </a:t>
            </a:r>
            <a:r>
              <a:rPr lang="en-US" dirty="0" smtClean="0"/>
              <a:t>Venezuela.</a:t>
            </a:r>
          </a:p>
          <a:p>
            <a:r>
              <a:rPr lang="en-US" dirty="0" smtClean="0"/>
              <a:t>Population is roughly 29 million people.</a:t>
            </a:r>
          </a:p>
          <a:p>
            <a:r>
              <a:rPr lang="en-US" dirty="0" smtClean="0"/>
              <a:t>“Extremely High Biodiversity” including the Amazon River Forest Basin.</a:t>
            </a:r>
          </a:p>
          <a:p>
            <a:r>
              <a:rPr lang="en-US" dirty="0" smtClean="0"/>
              <a:t>Highly Urbanized.  Most live in the cities in the North.</a:t>
            </a:r>
          </a:p>
          <a:p>
            <a:r>
              <a:rPr lang="en-US" dirty="0" smtClean="0"/>
              <a:t>Capital is Caracas.</a:t>
            </a:r>
          </a:p>
          <a:p>
            <a:r>
              <a:rPr lang="en-US" dirty="0" smtClean="0"/>
              <a:t>Divided into 23 states, the capital, and federal districts.</a:t>
            </a:r>
          </a:p>
          <a:p>
            <a:r>
              <a:rPr lang="en-US" dirty="0" smtClean="0"/>
              <a:t>Speaks Spanish but recognizes over 30 indigenous languages.</a:t>
            </a:r>
          </a:p>
          <a:p>
            <a:endParaRPr lang="en-US" dirty="0"/>
          </a:p>
        </p:txBody>
      </p:sp>
    </p:spTree>
    <p:extLst>
      <p:ext uri="{BB962C8B-B14F-4D97-AF65-F5344CB8AC3E}">
        <p14:creationId xmlns:p14="http://schemas.microsoft.com/office/powerpoint/2010/main" val="125368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40000" lnSpcReduction="20000"/>
          </a:bodyPr>
          <a:lstStyle/>
          <a:p>
            <a:pPr marL="0" indent="0">
              <a:buNone/>
            </a:pPr>
            <a:r>
              <a:rPr lang="en-US" sz="6000" b="1" dirty="0"/>
              <a:t>Engagement is explicitly a POSITIVE inducement. Distinguishes from being broad and confusing</a:t>
            </a:r>
          </a:p>
          <a:p>
            <a:pPr marL="0" indent="0">
              <a:buNone/>
            </a:pPr>
            <a:r>
              <a:rPr lang="en-US" b="1" dirty="0"/>
              <a:t>HAASS &amp; O’SULLIVAN 00 a. VP &amp; Director of Foreign Policy Studies at Brookings, b. Fellow in the Foreign Policy Studies Program at Brookings</a:t>
            </a:r>
            <a:r>
              <a:rPr lang="en-US" dirty="0"/>
              <a:t> [Richard N. </a:t>
            </a:r>
            <a:r>
              <a:rPr lang="en-US" dirty="0" err="1"/>
              <a:t>Haass</a:t>
            </a:r>
            <a:r>
              <a:rPr lang="en-US" dirty="0"/>
              <a:t> and Meghan L. O’Sullivan, Terms of Engagement: Alternatives to Punitive Policies 113, Survival, vol. 42, no. 2, Summer 2000, pp. 113–35]</a:t>
            </a:r>
          </a:p>
          <a:p>
            <a:pPr marL="0" indent="0">
              <a:buNone/>
            </a:pPr>
            <a:r>
              <a:rPr lang="en-US" dirty="0"/>
              <a:t> </a:t>
            </a:r>
          </a:p>
          <a:p>
            <a:pPr marL="0" indent="0">
              <a:buNone/>
            </a:pPr>
            <a:r>
              <a:rPr lang="en-US" dirty="0"/>
              <a:t>The United States and its principal allies in both Europe and Asia have long differed over the best strategies for dealing with recalcitrant regimes. European countries and Japan, to differing degrees, have argued that the preservation of commercial and diplomatic contacts is critical in maintaining leverage over countries with which they have foreign-policy and national-security disputes. In contrast, </a:t>
            </a:r>
            <a:r>
              <a:rPr lang="en-US" u="sng" dirty="0"/>
              <a:t>until very recently, the US has tenaciously clung to the position that policies of economic and political isolation</a:t>
            </a:r>
            <a:r>
              <a:rPr lang="en-US" dirty="0"/>
              <a:t> </a:t>
            </a:r>
            <a:r>
              <a:rPr lang="en-US" u="sng" dirty="0"/>
              <a:t>are</a:t>
            </a:r>
            <a:r>
              <a:rPr lang="en-US" dirty="0"/>
              <a:t> both morally and practically </a:t>
            </a:r>
            <a:r>
              <a:rPr lang="en-US" u="sng" dirty="0"/>
              <a:t>the right course </a:t>
            </a:r>
            <a:r>
              <a:rPr lang="en-US" dirty="0"/>
              <a:t>to follow when dealing with so-called ‘rogue’ states. Although there has been occasional convergence, the friction that these two perspectives have caused has been far more notable than any points of accord. This dissonance is one of several important factors that have spurred the current debate in the United States, and to a lesser extent among America’s allies, over the relative merits of containment strategies versus engagement policies. </a:t>
            </a:r>
            <a:r>
              <a:rPr lang="en-US" u="sng" dirty="0"/>
              <a:t>Because of the prominence of punitive policies</a:t>
            </a:r>
            <a:r>
              <a:rPr lang="en-US" dirty="0"/>
              <a:t> – such as sanctions and military force – in the foreign-policy repertoire of the US, </a:t>
            </a:r>
            <a:r>
              <a:rPr lang="en-US" u="sng" dirty="0"/>
              <a:t>this debate draws upon many of the lessons extracted from past cases</a:t>
            </a:r>
            <a:r>
              <a:rPr lang="en-US" dirty="0"/>
              <a:t> in which policies of punishment were employed. </a:t>
            </a:r>
            <a:r>
              <a:rPr lang="en-US" b="1" i="1" u="sng" dirty="0"/>
              <a:t>However, strategies of engagement</a:t>
            </a:r>
            <a:r>
              <a:rPr lang="en-US" dirty="0"/>
              <a:t> </a:t>
            </a:r>
            <a:r>
              <a:rPr lang="en-US" u="sng" dirty="0"/>
              <a:t>have thus far been subject to much less stringent evaluation</a:t>
            </a:r>
            <a:r>
              <a:rPr lang="en-US" dirty="0"/>
              <a:t>, highlighting the need to identify the most </a:t>
            </a:r>
            <a:r>
              <a:rPr lang="en-US" dirty="0" err="1"/>
              <a:t>favourable</a:t>
            </a:r>
            <a:r>
              <a:rPr lang="en-US" dirty="0"/>
              <a:t> circumstances and strategies for employing incentives or rewards to shape the conduct of problem regimes.1</a:t>
            </a:r>
          </a:p>
          <a:p>
            <a:pPr marL="0" indent="0">
              <a:buNone/>
            </a:pPr>
            <a:r>
              <a:rPr lang="en-US" u="sng" dirty="0"/>
              <a:t>The term ‘engagement’ was</a:t>
            </a:r>
            <a:r>
              <a:rPr lang="en-US" dirty="0"/>
              <a:t> </a:t>
            </a:r>
            <a:r>
              <a:rPr lang="en-US" dirty="0" err="1"/>
              <a:t>popularised</a:t>
            </a:r>
            <a:r>
              <a:rPr lang="en-US" dirty="0"/>
              <a:t> in the early 1980s amid controversy about the Reagan administration’s policy of ‘constructive engagement’ towards South Africa. However,</a:t>
            </a:r>
            <a:r>
              <a:rPr lang="en-US" b="1" i="1" u="sng" dirty="0"/>
              <a:t> the term itself remains a source of confusion</a:t>
            </a:r>
            <a:r>
              <a:rPr lang="en-US" dirty="0"/>
              <a:t>. Except in the few instances where the US has sought to isolate a regime or country, America arguably ‘engages’ states and actors all the time simply by interacting with them. </a:t>
            </a:r>
            <a:r>
              <a:rPr lang="en-US" b="1" i="1" u="sng" dirty="0"/>
              <a:t>To be a meaningful subject of analysis</a:t>
            </a:r>
            <a:r>
              <a:rPr lang="en-US" dirty="0"/>
              <a:t>, </a:t>
            </a:r>
            <a:r>
              <a:rPr lang="en-US" u="sng" dirty="0"/>
              <a:t>the term ‘engagement’ </a:t>
            </a:r>
            <a:r>
              <a:rPr lang="en-US" b="1" i="1" u="sng" dirty="0"/>
              <a:t>must</a:t>
            </a:r>
            <a:r>
              <a:rPr lang="en-US" u="sng" dirty="0"/>
              <a:t> refer to something more specific than a policy of ‘non-isolation’</a:t>
            </a:r>
            <a:r>
              <a:rPr lang="en-US" dirty="0"/>
              <a:t>. As used in this article, ‘</a:t>
            </a:r>
            <a:r>
              <a:rPr lang="en-US" u="sng" dirty="0"/>
              <a:t>engagement’</a:t>
            </a:r>
            <a:r>
              <a:rPr lang="en-US" dirty="0"/>
              <a:t> </a:t>
            </a:r>
            <a:r>
              <a:rPr lang="en-US" u="sng" dirty="0"/>
              <a:t>refers to a foreign-policy strategy which depends</a:t>
            </a:r>
            <a:r>
              <a:rPr lang="en-US" dirty="0"/>
              <a:t> to a significant degree </a:t>
            </a:r>
            <a:r>
              <a:rPr lang="en-US" b="1" i="1" u="sng" dirty="0"/>
              <a:t>on positive incentives</a:t>
            </a:r>
            <a:r>
              <a:rPr lang="en-US" u="sng" dirty="0"/>
              <a:t> to achieve its objectives</a:t>
            </a:r>
            <a:r>
              <a:rPr lang="en-US" dirty="0"/>
              <a:t>. Certainly</a:t>
            </a:r>
            <a:r>
              <a:rPr lang="en-US" u="sng" dirty="0"/>
              <a:t>, it does not preclude</a:t>
            </a:r>
            <a:r>
              <a:rPr lang="en-US" dirty="0"/>
              <a:t> </a:t>
            </a:r>
            <a:r>
              <a:rPr lang="en-US" u="sng" dirty="0"/>
              <a:t>the simultaneous use of other</a:t>
            </a:r>
            <a:r>
              <a:rPr lang="en-US" dirty="0"/>
              <a:t> foreign-policy </a:t>
            </a:r>
            <a:r>
              <a:rPr lang="en-US" u="sng" dirty="0"/>
              <a:t>instruments such as sanctions or military force</a:t>
            </a:r>
            <a:r>
              <a:rPr lang="en-US" dirty="0"/>
              <a:t>: in practice, there is often considerable overlap of strategies, particularly when the termination or lifting of sanctions is used as a positive inducement. Yet </a:t>
            </a:r>
            <a:r>
              <a:rPr lang="en-US" b="1" i="1" u="sng" dirty="0"/>
              <a:t>the distinguishing feature</a:t>
            </a:r>
            <a:r>
              <a:rPr lang="en-US" dirty="0"/>
              <a:t> </a:t>
            </a:r>
            <a:r>
              <a:rPr lang="en-US" u="sng" dirty="0"/>
              <a:t>of</a:t>
            </a:r>
            <a:r>
              <a:rPr lang="en-US" dirty="0"/>
              <a:t> American </a:t>
            </a:r>
            <a:r>
              <a:rPr lang="en-US" u="sng" dirty="0"/>
              <a:t>engagement</a:t>
            </a:r>
            <a:r>
              <a:rPr lang="en-US" dirty="0"/>
              <a:t> strategies </a:t>
            </a:r>
            <a:r>
              <a:rPr lang="en-US" u="sng" dirty="0"/>
              <a:t>is their reliance on the extension or provision of incentives to shape </a:t>
            </a:r>
            <a:r>
              <a:rPr lang="en-US" dirty="0"/>
              <a:t>the </a:t>
            </a:r>
            <a:r>
              <a:rPr lang="en-US" u="sng" dirty="0" err="1"/>
              <a:t>behaviour</a:t>
            </a:r>
            <a:r>
              <a:rPr lang="en-US" dirty="0"/>
              <a:t> of countries with which the US has important disagreements.</a:t>
            </a:r>
          </a:p>
          <a:p>
            <a:pPr marL="0" indent="0">
              <a:buNone/>
            </a:pPr>
            <a:endParaRPr lang="en-US" dirty="0"/>
          </a:p>
        </p:txBody>
      </p:sp>
    </p:spTree>
    <p:extLst>
      <p:ext uri="{BB962C8B-B14F-4D97-AF65-F5344CB8AC3E}">
        <p14:creationId xmlns:p14="http://schemas.microsoft.com/office/powerpoint/2010/main" val="13734613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History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Colonized by Spain in 1522, secured full independence in 1830. [Spanish diseases killed off a huge percentage of indigenous people]</a:t>
            </a:r>
          </a:p>
          <a:p>
            <a:r>
              <a:rPr lang="en-US" dirty="0" smtClean="0"/>
              <a:t>Impeached President Carlos Andres Perez for embezzlement of public funds in 1993.</a:t>
            </a:r>
          </a:p>
          <a:p>
            <a:r>
              <a:rPr lang="en-US" dirty="0" smtClean="0"/>
              <a:t>1998 Election of military official Hugo Chavez.</a:t>
            </a:r>
          </a:p>
          <a:p>
            <a:r>
              <a:rPr lang="en-US" dirty="0" smtClean="0"/>
              <a:t>Started the Bolivarian Revolution, rewriting the constitution.  Died on March 5</a:t>
            </a:r>
            <a:r>
              <a:rPr lang="en-US" baseline="30000" dirty="0" smtClean="0"/>
              <a:t>th</a:t>
            </a:r>
            <a:r>
              <a:rPr lang="en-US" dirty="0" smtClean="0"/>
              <a:t>. </a:t>
            </a:r>
          </a:p>
          <a:p>
            <a:r>
              <a:rPr lang="en-US" dirty="0" smtClean="0"/>
              <a:t>March 8, 2013 elected Nicolas </a:t>
            </a:r>
            <a:r>
              <a:rPr lang="en-US" dirty="0" err="1" smtClean="0"/>
              <a:t>Maduro</a:t>
            </a:r>
            <a:r>
              <a:rPr lang="en-US" dirty="0" smtClean="0"/>
              <a:t>. First since Chavez and the revolution.</a:t>
            </a:r>
          </a:p>
          <a:p>
            <a:endParaRPr lang="en-US" dirty="0"/>
          </a:p>
        </p:txBody>
      </p:sp>
    </p:spTree>
    <p:extLst>
      <p:ext uri="{BB962C8B-B14F-4D97-AF65-F5344CB8AC3E}">
        <p14:creationId xmlns:p14="http://schemas.microsoft.com/office/powerpoint/2010/main" val="246762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Venezuela’s Economy</a:t>
            </a:r>
            <a:endParaRPr lang="en-US" dirty="0"/>
          </a:p>
        </p:txBody>
      </p:sp>
      <p:sp>
        <p:nvSpPr>
          <p:cNvPr id="3" name="Content Placeholder 2"/>
          <p:cNvSpPr>
            <a:spLocks noGrp="1"/>
          </p:cNvSpPr>
          <p:nvPr>
            <p:ph idx="1"/>
          </p:nvPr>
        </p:nvSpPr>
        <p:spPr/>
        <p:txBody>
          <a:bodyPr/>
          <a:lstStyle/>
          <a:p>
            <a:r>
              <a:rPr lang="en-US" dirty="0"/>
              <a:t>Per capita GDP for 2009 was US$13,000, ranking 85th in the world</a:t>
            </a:r>
            <a:r>
              <a:rPr lang="en-US" dirty="0" smtClean="0"/>
              <a:t>.</a:t>
            </a:r>
          </a:p>
          <a:p>
            <a:r>
              <a:rPr lang="en-US" dirty="0" smtClean="0"/>
              <a:t>Currency is the </a:t>
            </a:r>
            <a:r>
              <a:rPr lang="en-US" dirty="0" err="1" smtClean="0"/>
              <a:t>bolívar</a:t>
            </a:r>
            <a:r>
              <a:rPr lang="en-US" dirty="0" smtClean="0"/>
              <a:t>.</a:t>
            </a:r>
          </a:p>
          <a:p>
            <a:r>
              <a:rPr lang="en-US" dirty="0" smtClean="0"/>
              <a:t>Leading exporter of oil.  Citgo is owned and fueled by Venezuela.</a:t>
            </a:r>
          </a:p>
          <a:p>
            <a:r>
              <a:rPr lang="en-US" dirty="0" smtClean="0"/>
              <a:t>Largest known reserves of oil. 297 billion. Up from 99 billion in 2007.</a:t>
            </a:r>
          </a:p>
          <a:p>
            <a:endParaRPr lang="en-US" dirty="0"/>
          </a:p>
        </p:txBody>
      </p:sp>
    </p:spTree>
    <p:extLst>
      <p:ext uri="{BB962C8B-B14F-4D97-AF65-F5344CB8AC3E}">
        <p14:creationId xmlns:p14="http://schemas.microsoft.com/office/powerpoint/2010/main" val="394918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Venezuelan Relations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2002 the US recognized </a:t>
            </a:r>
            <a:r>
              <a:rPr lang="en-US" dirty="0"/>
              <a:t>Pedro </a:t>
            </a:r>
            <a:r>
              <a:rPr lang="en-US" dirty="0" smtClean="0"/>
              <a:t>Carmona in a coup attempt – allegedly. Chavez told people he had proof of a US planned invasion.</a:t>
            </a:r>
          </a:p>
          <a:p>
            <a:r>
              <a:rPr lang="en-US" dirty="0" smtClean="0"/>
              <a:t>Sept. 2008 officially broke off relations with the U.S, re-established in June 2009.  </a:t>
            </a:r>
          </a:p>
          <a:p>
            <a:r>
              <a:rPr lang="en-US" dirty="0" smtClean="0"/>
              <a:t>In Russia, during a political speech Chavez said, “</a:t>
            </a:r>
            <a:r>
              <a:rPr lang="en-US" dirty="0"/>
              <a:t>"the greatest terrorist in world </a:t>
            </a:r>
            <a:r>
              <a:rPr lang="en-US" dirty="0" smtClean="0"/>
              <a:t>history.”</a:t>
            </a:r>
          </a:p>
          <a:p>
            <a:r>
              <a:rPr lang="en-US" dirty="0" smtClean="0"/>
              <a:t>Despite political tensions, trade &amp; economic interactions remain high.  40.4b in 2005. </a:t>
            </a:r>
          </a:p>
          <a:p>
            <a:r>
              <a:rPr lang="en-US" dirty="0" smtClean="0"/>
              <a:t>It is an interesting and unsettled time in the history of Venezuela.</a:t>
            </a:r>
          </a:p>
          <a:p>
            <a:endParaRPr lang="en-US" dirty="0"/>
          </a:p>
          <a:p>
            <a:endParaRPr lang="en-US" dirty="0"/>
          </a:p>
        </p:txBody>
      </p:sp>
    </p:spTree>
    <p:extLst>
      <p:ext uri="{BB962C8B-B14F-4D97-AF65-F5344CB8AC3E}">
        <p14:creationId xmlns:p14="http://schemas.microsoft.com/office/powerpoint/2010/main" val="209562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Venezuela &amp; Debate</a:t>
            </a:r>
            <a:endParaRPr lang="en-US" dirty="0"/>
          </a:p>
        </p:txBody>
      </p:sp>
      <p:sp>
        <p:nvSpPr>
          <p:cNvPr id="3" name="Content Placeholder 2"/>
          <p:cNvSpPr>
            <a:spLocks noGrp="1"/>
          </p:cNvSpPr>
          <p:nvPr>
            <p:ph idx="1"/>
          </p:nvPr>
        </p:nvSpPr>
        <p:spPr/>
        <p:txBody>
          <a:bodyPr/>
          <a:lstStyle/>
          <a:p>
            <a:r>
              <a:rPr lang="en-US" dirty="0" smtClean="0"/>
              <a:t>Not as much literature</a:t>
            </a:r>
          </a:p>
          <a:p>
            <a:r>
              <a:rPr lang="en-US" dirty="0" smtClean="0"/>
              <a:t>Ever changing post Chavez</a:t>
            </a:r>
          </a:p>
          <a:p>
            <a:r>
              <a:rPr lang="en-US" dirty="0" smtClean="0"/>
              <a:t>But, Oil.  Sweet </a:t>
            </a:r>
            <a:r>
              <a:rPr lang="en-US" dirty="0" err="1" smtClean="0"/>
              <a:t>sweet</a:t>
            </a:r>
            <a:r>
              <a:rPr lang="en-US" dirty="0" smtClean="0"/>
              <a:t> oil.</a:t>
            </a:r>
          </a:p>
          <a:p>
            <a:r>
              <a:rPr lang="en-US" dirty="0" smtClean="0"/>
              <a:t>Like finding cards?</a:t>
            </a:r>
          </a:p>
          <a:p>
            <a:endParaRPr lang="en-US" dirty="0"/>
          </a:p>
        </p:txBody>
      </p:sp>
    </p:spTree>
    <p:extLst>
      <p:ext uri="{BB962C8B-B14F-4D97-AF65-F5344CB8AC3E}">
        <p14:creationId xmlns:p14="http://schemas.microsoft.com/office/powerpoint/2010/main" val="221307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47500" lnSpcReduction="20000"/>
          </a:bodyPr>
          <a:lstStyle/>
          <a:p>
            <a:pPr marL="0" indent="0">
              <a:buNone/>
            </a:pPr>
            <a:r>
              <a:rPr lang="en-US" sz="5100" b="1" dirty="0"/>
              <a:t>Economic engagement includes credits, investments, access to tech, loans, or aid.  It includes removing embargoes or tariffs.  Distinct from Political, Military, and Civil-Society engagement</a:t>
            </a:r>
          </a:p>
          <a:p>
            <a:pPr marL="0" indent="0">
              <a:buNone/>
            </a:pPr>
            <a:r>
              <a:rPr lang="en-US" b="1" dirty="0"/>
              <a:t>HAASS &amp; O’SULLIVAN 00 a. VP &amp; Director of Foreign Policy Studies at Brookings, b. Fellow in the Foreign Policy Studies Program at Brookings</a:t>
            </a:r>
            <a:r>
              <a:rPr lang="en-US" dirty="0"/>
              <a:t> [Richard N. </a:t>
            </a:r>
            <a:r>
              <a:rPr lang="en-US" dirty="0" err="1"/>
              <a:t>Haass</a:t>
            </a:r>
            <a:r>
              <a:rPr lang="en-US" dirty="0"/>
              <a:t> and Meghan L. O’Sullivan, Terms of Engagement: Alternatives to Punitive Policies 113, Survival, vol. 42, no. 2, Summer 2000, pp. 113–35]</a:t>
            </a:r>
          </a:p>
          <a:p>
            <a:pPr marL="0" indent="0">
              <a:buNone/>
            </a:pPr>
            <a:endParaRPr lang="en-US" dirty="0"/>
          </a:p>
          <a:p>
            <a:pPr marL="0" indent="0">
              <a:buNone/>
            </a:pPr>
            <a:r>
              <a:rPr lang="en-US" u="sng" dirty="0"/>
              <a:t>Architects of engagement</a:t>
            </a:r>
            <a:r>
              <a:rPr lang="en-US" dirty="0"/>
              <a:t> strategies </a:t>
            </a:r>
            <a:r>
              <a:rPr lang="en-US" u="sng" dirty="0"/>
              <a:t>can choose from a wide variety</a:t>
            </a:r>
            <a:r>
              <a:rPr lang="en-US" dirty="0"/>
              <a:t> of incentives. </a:t>
            </a:r>
            <a:r>
              <a:rPr lang="en-US" b="1" i="1" u="sng" dirty="0"/>
              <a:t>Economic engagement</a:t>
            </a:r>
            <a:r>
              <a:rPr lang="en-US" dirty="0"/>
              <a:t> </a:t>
            </a:r>
            <a:r>
              <a:rPr lang="en-US" u="sng" dirty="0"/>
              <a:t>might offer tangible incentives such as export credits, investment insurance or promotion</a:t>
            </a:r>
            <a:r>
              <a:rPr lang="en-US" dirty="0"/>
              <a:t>, </a:t>
            </a:r>
            <a:r>
              <a:rPr lang="en-US" u="sng" dirty="0"/>
              <a:t>access to technology, loans or economic aid.</a:t>
            </a:r>
            <a:r>
              <a:rPr lang="en-US" dirty="0"/>
              <a:t>3 </a:t>
            </a:r>
            <a:r>
              <a:rPr lang="en-US" u="sng" dirty="0"/>
              <a:t>Other</a:t>
            </a:r>
            <a:r>
              <a:rPr lang="en-US" dirty="0"/>
              <a:t> equally useful </a:t>
            </a:r>
            <a:r>
              <a:rPr lang="en-US" u="sng" dirty="0"/>
              <a:t>economic incentives involve the removal of penalties such as trade embargoes</a:t>
            </a:r>
            <a:r>
              <a:rPr lang="en-US" dirty="0"/>
              <a:t>, investment bans or high </a:t>
            </a:r>
            <a:r>
              <a:rPr lang="en-US" u="sng" dirty="0"/>
              <a:t>tariffs, which have impeded economic relations</a:t>
            </a:r>
            <a:r>
              <a:rPr lang="en-US" dirty="0"/>
              <a:t> between the United States and the target country. </a:t>
            </a:r>
            <a:r>
              <a:rPr lang="en-US" u="sng" dirty="0"/>
              <a:t>Facilitated entry into the global economic arena</a:t>
            </a:r>
            <a:r>
              <a:rPr lang="en-US" dirty="0"/>
              <a:t> and the institutions that govern it rank among the most potent incentives in today’s global market. Similarly, </a:t>
            </a:r>
            <a:r>
              <a:rPr lang="en-US" u="sng" dirty="0"/>
              <a:t>political engagement</a:t>
            </a:r>
            <a:r>
              <a:rPr lang="en-US" dirty="0"/>
              <a:t> </a:t>
            </a:r>
            <a:r>
              <a:rPr lang="en-US" u="sng" dirty="0"/>
              <a:t>can involve</a:t>
            </a:r>
            <a:r>
              <a:rPr lang="en-US" dirty="0"/>
              <a:t> the lure of </a:t>
            </a:r>
            <a:r>
              <a:rPr lang="en-US" u="sng" dirty="0"/>
              <a:t>diplomatic recognition, access to</a:t>
            </a:r>
            <a:r>
              <a:rPr lang="en-US" dirty="0"/>
              <a:t> regional or international </a:t>
            </a:r>
            <a:r>
              <a:rPr lang="en-US" u="sng" dirty="0"/>
              <a:t>institutions</a:t>
            </a:r>
            <a:r>
              <a:rPr lang="en-US" dirty="0"/>
              <a:t>, </a:t>
            </a:r>
            <a:r>
              <a:rPr lang="en-US" u="sng" dirty="0"/>
              <a:t>the scheduling of summits</a:t>
            </a:r>
            <a:r>
              <a:rPr lang="en-US" dirty="0"/>
              <a:t> between leaders – or the termination of these benefits. </a:t>
            </a:r>
            <a:r>
              <a:rPr lang="en-US" u="sng" dirty="0"/>
              <a:t>Military engagement</a:t>
            </a:r>
            <a:r>
              <a:rPr lang="en-US" dirty="0"/>
              <a:t> </a:t>
            </a:r>
            <a:r>
              <a:rPr lang="en-US" u="sng" dirty="0"/>
              <a:t>could involve the extension of</a:t>
            </a:r>
            <a:r>
              <a:rPr lang="en-US" dirty="0"/>
              <a:t> international military-educational </a:t>
            </a:r>
            <a:r>
              <a:rPr lang="en-US" u="sng" dirty="0"/>
              <a:t>training</a:t>
            </a:r>
            <a:r>
              <a:rPr lang="en-US" dirty="0"/>
              <a:t> in order both to strengthen respect for civilian authority and human rights among a country’s armed forces and, more feasibly, to establish relationships between Americans and young foreign military officers. While these areas of engagement are likely to involve working with state institutions, cultural or </a:t>
            </a:r>
            <a:r>
              <a:rPr lang="en-US" u="sng" dirty="0"/>
              <a:t>civil-society engagement entails building people-to-people contacts</a:t>
            </a:r>
            <a:r>
              <a:rPr lang="en-US" dirty="0"/>
              <a:t>. </a:t>
            </a:r>
            <a:r>
              <a:rPr lang="en-US" u="sng" dirty="0"/>
              <a:t>Funding non-governmental </a:t>
            </a:r>
            <a:r>
              <a:rPr lang="en-US" u="sng" dirty="0" err="1"/>
              <a:t>organisations</a:t>
            </a:r>
            <a:r>
              <a:rPr lang="en-US" u="sng" dirty="0"/>
              <a:t>, facilitating the flow of remittances and promoting the exchange of students, tourists and other non-governmental people between countries are just some of the possible incentives used in this form of engagement.</a:t>
            </a:r>
            <a:endParaRPr lang="en-US" dirty="0"/>
          </a:p>
          <a:p>
            <a:pPr marL="0" indent="0">
              <a:buNone/>
            </a:pPr>
            <a:endParaRPr lang="en-US" dirty="0"/>
          </a:p>
        </p:txBody>
      </p:sp>
    </p:spTree>
    <p:extLst>
      <p:ext uri="{BB962C8B-B14F-4D97-AF65-F5344CB8AC3E}">
        <p14:creationId xmlns:p14="http://schemas.microsoft.com/office/powerpoint/2010/main" val="2752373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Credits</a:t>
            </a:r>
            <a:endParaRPr lang="en-US" dirty="0"/>
          </a:p>
        </p:txBody>
      </p:sp>
      <p:sp>
        <p:nvSpPr>
          <p:cNvPr id="3" name="Content Placeholder 2"/>
          <p:cNvSpPr>
            <a:spLocks noGrp="1"/>
          </p:cNvSpPr>
          <p:nvPr>
            <p:ph idx="1"/>
          </p:nvPr>
        </p:nvSpPr>
        <p:spPr/>
        <p:txBody>
          <a:bodyPr>
            <a:normAutofit fontScale="77500" lnSpcReduction="20000"/>
          </a:bodyPr>
          <a:lstStyle/>
          <a:p>
            <a:r>
              <a:rPr lang="en-US" dirty="0"/>
              <a:t>In other words, loans, insurance, and other support for </a:t>
            </a:r>
            <a:r>
              <a:rPr lang="en-US" dirty="0" smtClean="0"/>
              <a:t>exporters to a country</a:t>
            </a:r>
          </a:p>
          <a:p>
            <a:endParaRPr lang="en-US" dirty="0" smtClean="0"/>
          </a:p>
          <a:p>
            <a:pPr marL="0" indent="0">
              <a:buNone/>
            </a:pPr>
            <a:r>
              <a:rPr lang="en-US" dirty="0"/>
              <a:t>http://www.oecd.org/tad/xcred/about.htm</a:t>
            </a:r>
          </a:p>
          <a:p>
            <a:pPr marL="0" indent="0">
              <a:buNone/>
            </a:pPr>
            <a:r>
              <a:rPr lang="en-US" u="sng" dirty="0"/>
              <a:t>Governments provide officially supported export credits through</a:t>
            </a:r>
            <a:r>
              <a:rPr lang="en-US" dirty="0"/>
              <a:t> Export Credit Agencies (</a:t>
            </a:r>
            <a:r>
              <a:rPr lang="en-US" u="sng" dirty="0"/>
              <a:t>ECAs) in support of national exporters competing for overseas sales</a:t>
            </a:r>
            <a:r>
              <a:rPr lang="en-US" dirty="0"/>
              <a:t>. </a:t>
            </a:r>
            <a:r>
              <a:rPr lang="en-US" u="sng" dirty="0"/>
              <a:t>Such support can take the form either of “official financing support”, such as direct credits to foreign buyers</a:t>
            </a:r>
            <a:r>
              <a:rPr lang="en-US" dirty="0"/>
              <a:t>, </a:t>
            </a:r>
            <a:r>
              <a:rPr lang="en-US" u="sng" dirty="0"/>
              <a:t>refinancing or interest-rate support,</a:t>
            </a:r>
            <a:r>
              <a:rPr lang="en-US" dirty="0"/>
              <a:t> </a:t>
            </a:r>
            <a:r>
              <a:rPr lang="en-US" u="sng" dirty="0"/>
              <a:t>or of “pure cover support”, such as export credits insurance or guarantee cover for credits provided</a:t>
            </a:r>
            <a:r>
              <a:rPr lang="en-US" dirty="0"/>
              <a:t> by private financial institutions. ECAs can be government institutions or private companies operating on behalf of governments.</a:t>
            </a:r>
          </a:p>
          <a:p>
            <a:endParaRPr lang="en-US" dirty="0"/>
          </a:p>
          <a:p>
            <a:endParaRPr lang="en-US" dirty="0"/>
          </a:p>
        </p:txBody>
      </p:sp>
    </p:spTree>
    <p:extLst>
      <p:ext uri="{BB962C8B-B14F-4D97-AF65-F5344CB8AC3E}">
        <p14:creationId xmlns:p14="http://schemas.microsoft.com/office/powerpoint/2010/main" val="2895527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Investment Insurance</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Programs for providing financial cover to companies deciding to invest in a foreign country</a:t>
            </a:r>
          </a:p>
          <a:p>
            <a:pPr marL="0" indent="0">
              <a:buNone/>
            </a:pPr>
            <a:endParaRPr lang="en-US" dirty="0" smtClean="0"/>
          </a:p>
          <a:p>
            <a:pPr marL="0" indent="0">
              <a:buNone/>
            </a:pPr>
            <a:r>
              <a:rPr lang="en-US" dirty="0" smtClean="0"/>
              <a:t>Catalog </a:t>
            </a:r>
            <a:r>
              <a:rPr lang="en-US" dirty="0"/>
              <a:t>of Foreign Domestic Assistance [https://www.cfda.gov/?s=program&amp;mode=form&amp;tab=step1&amp;id=7619dff6f3c7c709f7e378fe5dd97fbf]</a:t>
            </a:r>
          </a:p>
          <a:p>
            <a:pPr marL="0" indent="0">
              <a:buNone/>
            </a:pPr>
            <a:endParaRPr lang="en-US" dirty="0"/>
          </a:p>
          <a:p>
            <a:pPr marL="0" indent="0">
              <a:buNone/>
            </a:pPr>
            <a:r>
              <a:rPr lang="en-US" dirty="0"/>
              <a:t>To insure investments of eligible U.S. investors in developing countries and emerging markets, against the political risks of inconvertibility, expropriation, and political violence. Special programs include insuring (l)contractors and exporters against arbitrary drawings of letters of credit posted as bid, performance or advance payment guaranties, (2)petroleum exploration, development and production (3)leasing operations, and (4) debt financials, including securities.</a:t>
            </a:r>
          </a:p>
          <a:p>
            <a:endParaRPr lang="en-US" dirty="0"/>
          </a:p>
        </p:txBody>
      </p:sp>
    </p:spTree>
    <p:extLst>
      <p:ext uri="{BB962C8B-B14F-4D97-AF65-F5344CB8AC3E}">
        <p14:creationId xmlns:p14="http://schemas.microsoft.com/office/powerpoint/2010/main" val="2592482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Aid</a:t>
            </a:r>
            <a:endParaRPr lang="en-US" dirty="0"/>
          </a:p>
        </p:txBody>
      </p:sp>
      <p:sp>
        <p:nvSpPr>
          <p:cNvPr id="3" name="Content Placeholder 2"/>
          <p:cNvSpPr>
            <a:spLocks noGrp="1"/>
          </p:cNvSpPr>
          <p:nvPr>
            <p:ph idx="1"/>
          </p:nvPr>
        </p:nvSpPr>
        <p:spPr/>
        <p:txBody>
          <a:bodyPr>
            <a:normAutofit lnSpcReduction="10000"/>
          </a:bodyPr>
          <a:lstStyle/>
          <a:p>
            <a:r>
              <a:rPr lang="en-US" dirty="0" smtClean="0"/>
              <a:t>This includes just about anything – giving another country aid with their economy.</a:t>
            </a:r>
          </a:p>
          <a:p>
            <a:r>
              <a:rPr lang="en-US" dirty="0" smtClean="0"/>
              <a:t>Here is a good chart - </a:t>
            </a:r>
            <a:r>
              <a:rPr lang="en-US" dirty="0" smtClean="0">
                <a:hlinkClick r:id="rId3"/>
              </a:rPr>
              <a:t>http://www.vaughns-1-pagers.com/politics/us-foreign-aid.htm</a:t>
            </a:r>
            <a:endParaRPr lang="en-US" dirty="0" smtClean="0"/>
          </a:p>
          <a:p>
            <a:r>
              <a:rPr lang="en-US" dirty="0" smtClean="0"/>
              <a:t>Can basically do just about anything, making the topic “resolved: interact with the economy of one of these countries.”</a:t>
            </a:r>
          </a:p>
          <a:p>
            <a:r>
              <a:rPr lang="en-US" dirty="0" smtClean="0"/>
              <a:t>We give a ton right now to lots of countries.  Not many Latin ones though.</a:t>
            </a:r>
            <a:endParaRPr lang="en-US" dirty="0"/>
          </a:p>
        </p:txBody>
      </p:sp>
    </p:spTree>
    <p:extLst>
      <p:ext uri="{BB962C8B-B14F-4D97-AF65-F5344CB8AC3E}">
        <p14:creationId xmlns:p14="http://schemas.microsoft.com/office/powerpoint/2010/main" val="385114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3525</TotalTime>
  <Words>3580</Words>
  <Application>Microsoft Office PowerPoint</Application>
  <PresentationFormat>On-screen Show (4:3)</PresentationFormat>
  <Paragraphs>352</Paragraphs>
  <Slides>53</Slides>
  <Notes>53</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Latin America Topic Lecture</vt:lpstr>
      <vt:lpstr>I. INTRODUCTION</vt:lpstr>
      <vt:lpstr>Core Questions</vt:lpstr>
      <vt:lpstr>II. Economic Engagement</vt:lpstr>
      <vt:lpstr>PowerPoint Presentation</vt:lpstr>
      <vt:lpstr>PowerPoint Presentation</vt:lpstr>
      <vt:lpstr>Export Credits</vt:lpstr>
      <vt:lpstr>Investment Insurance</vt:lpstr>
      <vt:lpstr>Economic Aid</vt:lpstr>
      <vt:lpstr>PowerPoint Presentation</vt:lpstr>
      <vt:lpstr>Removal of Penalites</vt:lpstr>
      <vt:lpstr>Other Categories</vt:lpstr>
      <vt:lpstr>III. Advantages to Engaging</vt:lpstr>
      <vt:lpstr>US Legitimacy/Image</vt:lpstr>
      <vt:lpstr>PowerPoint Presentation</vt:lpstr>
      <vt:lpstr>US-Latin American Relations</vt:lpstr>
      <vt:lpstr>Economic Growth</vt:lpstr>
      <vt:lpstr>Trade</vt:lpstr>
      <vt:lpstr>China</vt:lpstr>
      <vt:lpstr>US-Chinese Relations</vt:lpstr>
      <vt:lpstr>Democracy</vt:lpstr>
      <vt:lpstr>Energy &amp; Environment</vt:lpstr>
      <vt:lpstr>Indigenous Populations</vt:lpstr>
      <vt:lpstr>IV. Disadvantages to Engaging</vt:lpstr>
      <vt:lpstr>Appeasement</vt:lpstr>
      <vt:lpstr>Capitalism/Growth Bad</vt:lpstr>
      <vt:lpstr>Relations/Legitimacy Bad</vt:lpstr>
      <vt:lpstr>Budget</vt:lpstr>
      <vt:lpstr>Politics</vt:lpstr>
      <vt:lpstr>V. Philosophical Questions</vt:lpstr>
      <vt:lpstr>VI. Cuba</vt:lpstr>
      <vt:lpstr>Current Demographics</vt:lpstr>
      <vt:lpstr>Political History 1.0</vt:lpstr>
      <vt:lpstr>Political History 1.1</vt:lpstr>
      <vt:lpstr>Political History 1.2</vt:lpstr>
      <vt:lpstr>Cuba’s Economy</vt:lpstr>
      <vt:lpstr>U.S. Cuban Relations</vt:lpstr>
      <vt:lpstr>Cuba &amp; Debate</vt:lpstr>
      <vt:lpstr>VII. Mexico</vt:lpstr>
      <vt:lpstr>Current Demographic Facts</vt:lpstr>
      <vt:lpstr>Political History 1.0</vt:lpstr>
      <vt:lpstr>Political History 1.1</vt:lpstr>
      <vt:lpstr>Political History 1.2</vt:lpstr>
      <vt:lpstr>Mexico’s Economy</vt:lpstr>
      <vt:lpstr>NAFTA</vt:lpstr>
      <vt:lpstr>U.S. Mexican Relations</vt:lpstr>
      <vt:lpstr>Mexico &amp; Debate</vt:lpstr>
      <vt:lpstr>VIII. Venezuela</vt:lpstr>
      <vt:lpstr>Current Demographic Facts</vt:lpstr>
      <vt:lpstr>Political History</vt:lpstr>
      <vt:lpstr>Venezuela’s Economy</vt:lpstr>
      <vt:lpstr>U.S. Venezuelan Relations</vt:lpstr>
      <vt:lpstr>Venezuela &amp; Debate</vt:lpstr>
    </vt:vector>
  </TitlesOfParts>
  <Company>Emory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 America Topic Lecture</dc:title>
  <dc:creator>Herndon</dc:creator>
  <cp:lastModifiedBy>Herndon</cp:lastModifiedBy>
  <cp:revision>25</cp:revision>
  <dcterms:created xsi:type="dcterms:W3CDTF">2013-06-07T17:03:51Z</dcterms:created>
  <dcterms:modified xsi:type="dcterms:W3CDTF">2013-06-10T03:49:01Z</dcterms:modified>
</cp:coreProperties>
</file>