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4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0" r:id="rId13"/>
    <p:sldId id="283" r:id="rId14"/>
    <p:sldId id="271" r:id="rId15"/>
    <p:sldId id="272" r:id="rId16"/>
    <p:sldId id="273" r:id="rId17"/>
    <p:sldId id="281" r:id="rId18"/>
    <p:sldId id="282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6031C-7D40-4349-8B94-7EAFE4FA557F}" type="datetimeFigureOut">
              <a:rPr lang="en-US" smtClean="0"/>
              <a:t>6/14/13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883AA-DBBB-BA41-B2B7-789A227D3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1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makes a 2ar different</a:t>
            </a:r>
            <a:r>
              <a:rPr lang="en-US" baseline="0" dirty="0" smtClean="0"/>
              <a:t> from a 2ar? </a:t>
            </a:r>
          </a:p>
          <a:p>
            <a:r>
              <a:rPr lang="en-US" baseline="0" dirty="0" smtClean="0"/>
              <a:t>What is the advantage of the 2ar?</a:t>
            </a:r>
            <a:endParaRPr lang="en-US" dirty="0" smtClean="0"/>
          </a:p>
          <a:p>
            <a:r>
              <a:rPr lang="en-US" dirty="0" smtClean="0"/>
              <a:t>Which impacts generally fit this mold? Hegemony, trade, warming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883AA-DBBB-BA41-B2B7-789A227D344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8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3FFE3A6-0547-1847-AF20-94E24775218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F9483EBB-D149-5748-AC78-BA6F4434C7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 Marshall </a:t>
            </a:r>
            <a:br>
              <a:rPr lang="en-US" dirty="0" smtClean="0"/>
            </a:br>
            <a:r>
              <a:rPr lang="en-US" dirty="0" smtClean="0"/>
              <a:t>ENDI 2013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win affirmative debates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258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Beware</a:t>
            </a:r>
            <a:r>
              <a:rPr lang="en-US" dirty="0" smtClean="0"/>
              <a:t>! You never want to make the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arguments at the same time. </a:t>
            </a:r>
          </a:p>
          <a:p>
            <a:r>
              <a:rPr lang="en-US" dirty="0" smtClean="0"/>
              <a:t>Do I want to force the negative to extend this </a:t>
            </a:r>
            <a:r>
              <a:rPr lang="en-US" dirty="0" err="1" smtClean="0"/>
              <a:t>disad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If yes, two options </a:t>
            </a:r>
          </a:p>
          <a:p>
            <a:pPr lvl="2"/>
            <a:r>
              <a:rPr lang="en-US" dirty="0" smtClean="0"/>
              <a:t>Link turn (2)</a:t>
            </a:r>
          </a:p>
          <a:p>
            <a:pPr lvl="2"/>
            <a:r>
              <a:rPr lang="en-US" dirty="0" smtClean="0"/>
              <a:t>Impact turn </a:t>
            </a:r>
            <a:r>
              <a:rPr lang="en-US" dirty="0" smtClean="0"/>
              <a:t>(3)</a:t>
            </a:r>
            <a:endParaRPr lang="en-US" dirty="0" smtClean="0"/>
          </a:p>
          <a:p>
            <a:pPr lvl="1"/>
            <a:r>
              <a:rPr lang="en-US" dirty="0" smtClean="0"/>
              <a:t>If no, then you can go with (1</a:t>
            </a:r>
            <a:r>
              <a:rPr lang="en-US" dirty="0" smtClean="0"/>
              <a:t>), </a:t>
            </a:r>
            <a:r>
              <a:rPr lang="en-US" dirty="0" smtClean="0"/>
              <a:t>but make sure not to include two red </a:t>
            </a:r>
            <a:r>
              <a:rPr lang="en-US" dirty="0" smtClean="0"/>
              <a:t>arguments together. </a:t>
            </a:r>
            <a:endParaRPr lang="en-US" dirty="0" smtClean="0"/>
          </a:p>
          <a:p>
            <a:pPr marL="365760" lvl="1" indent="0">
              <a:buNone/>
            </a:pPr>
            <a:endParaRPr lang="en-US" dirty="0"/>
          </a:p>
          <a:p>
            <a:pPr marL="365760" lvl="1" indent="0">
              <a:buNone/>
            </a:pPr>
            <a:endParaRPr lang="en-US" dirty="0" smtClean="0"/>
          </a:p>
          <a:p>
            <a:pPr marL="365760" lvl="1" indent="0">
              <a:buNone/>
            </a:pPr>
            <a:r>
              <a:rPr lang="en-US" sz="2500" dirty="0" smtClean="0"/>
              <a:t>Now</a:t>
            </a:r>
            <a:r>
              <a:rPr lang="en-US" sz="2500" dirty="0"/>
              <a:t>…You want to sit down before a tournament and make a list like this.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Rules to the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59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counterplan does not solve the affirmative (solvency deficit)</a:t>
            </a:r>
          </a:p>
          <a:p>
            <a:r>
              <a:rPr lang="en-US" dirty="0" smtClean="0"/>
              <a:t>The counterplan links to the negative’s </a:t>
            </a:r>
            <a:r>
              <a:rPr lang="en-US" dirty="0" err="1" smtClean="0"/>
              <a:t>disad</a:t>
            </a:r>
            <a:endParaRPr lang="en-US" dirty="0" smtClean="0"/>
          </a:p>
          <a:p>
            <a:r>
              <a:rPr lang="en-US" dirty="0" smtClean="0"/>
              <a:t>The affirmative can read a new disadvantage to the counterplan</a:t>
            </a:r>
          </a:p>
          <a:p>
            <a:r>
              <a:rPr lang="en-US" dirty="0" smtClean="0"/>
              <a:t>The affirmative can makes arguments regarding the disposition of the counterplan </a:t>
            </a:r>
          </a:p>
          <a:p>
            <a:r>
              <a:rPr lang="en-US" dirty="0" smtClean="0"/>
              <a:t>The affirmative can make theory arguments that are specific to the type of counterplan </a:t>
            </a:r>
          </a:p>
          <a:p>
            <a:r>
              <a:rPr lang="en-US" dirty="0" smtClean="0"/>
              <a:t>The affirmative can argue that the counterplan does not compete and therefore should be rejected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answer a counterplan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019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3405" y="1684418"/>
            <a:ext cx="8407893" cy="4407408"/>
          </a:xfrm>
        </p:spPr>
        <p:txBody>
          <a:bodyPr/>
          <a:lstStyle/>
          <a:p>
            <a:r>
              <a:rPr lang="en-US" dirty="0" smtClean="0"/>
              <a:t>Pick and </a:t>
            </a:r>
            <a:r>
              <a:rPr lang="en-US" dirty="0" smtClean="0"/>
              <a:t>choose—be narrow, but…</a:t>
            </a:r>
            <a:endParaRPr lang="en-US" dirty="0" smtClean="0"/>
          </a:p>
          <a:p>
            <a:r>
              <a:rPr lang="en-US" dirty="0" smtClean="0"/>
              <a:t>Leave several options open for the 2AR</a:t>
            </a:r>
            <a:endParaRPr lang="en-US" dirty="0" smtClean="0"/>
          </a:p>
          <a:p>
            <a:r>
              <a:rPr lang="en-US" dirty="0" smtClean="0"/>
              <a:t>Write extensions of important arguments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affirmative rebuttal (1ar)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431373"/>
            <a:ext cx="1759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Non unique</a:t>
            </a:r>
          </a:p>
          <a:p>
            <a:r>
              <a:rPr lang="en-US" dirty="0"/>
              <a:t>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0999" y="4058746"/>
            <a:ext cx="1516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No link </a:t>
            </a:r>
          </a:p>
          <a:p>
            <a:r>
              <a:rPr lang="en-US" dirty="0" smtClean="0"/>
              <a:t>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4687883"/>
            <a:ext cx="1516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Link turn</a:t>
            </a:r>
          </a:p>
          <a:p>
            <a:r>
              <a:rPr lang="en-US" dirty="0"/>
              <a:t>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5296298"/>
            <a:ext cx="221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No internal link</a:t>
            </a:r>
          </a:p>
          <a:p>
            <a:r>
              <a:rPr lang="en-US" dirty="0"/>
              <a:t>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0999" y="5923671"/>
            <a:ext cx="1516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 No impact</a:t>
            </a:r>
          </a:p>
          <a:p>
            <a:r>
              <a:rPr lang="en-US" dirty="0"/>
              <a:t>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3032375"/>
            <a:ext cx="1516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2AC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 rot="21127987">
            <a:off x="1829571" y="5844327"/>
            <a:ext cx="1997545" cy="4359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20414188">
            <a:off x="2393137" y="4907092"/>
            <a:ext cx="1366811" cy="4033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20621986">
            <a:off x="1431188" y="3729234"/>
            <a:ext cx="2392040" cy="406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950195" y="2737709"/>
            <a:ext cx="1516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88647" y="3059586"/>
            <a:ext cx="41911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link—warrants from 2AC card—reasons to prefer—respond to negative arguments  </a:t>
            </a:r>
          </a:p>
          <a:p>
            <a:r>
              <a:rPr lang="en-US" dirty="0" smtClean="0"/>
              <a:t>X,X,X</a:t>
            </a:r>
          </a:p>
          <a:p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860615" y="4232346"/>
            <a:ext cx="41911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internal link—warrants from 2AC card—reasons to prefer—respond to negative arguments  </a:t>
            </a:r>
          </a:p>
          <a:p>
            <a:r>
              <a:rPr lang="en-US" dirty="0" smtClean="0"/>
              <a:t>X,X,X</a:t>
            </a:r>
          </a:p>
          <a:p>
            <a:endParaRPr lang="en-US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3888647" y="5353162"/>
            <a:ext cx="41911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impact—warrants from 2AC card—reasons to prefer—respond to negative arguments  </a:t>
            </a:r>
          </a:p>
          <a:p>
            <a:r>
              <a:rPr lang="en-US" dirty="0" smtClean="0"/>
              <a:t>X,X,X</a:t>
            </a:r>
          </a:p>
          <a:p>
            <a:endParaRPr lang="en-US" dirty="0" smtClean="0"/>
          </a:p>
        </p:txBody>
      </p:sp>
      <p:sp>
        <p:nvSpPr>
          <p:cNvPr id="20" name="5-Point Star 19"/>
          <p:cNvSpPr/>
          <p:nvPr/>
        </p:nvSpPr>
        <p:spPr>
          <a:xfrm>
            <a:off x="7992733" y="4160046"/>
            <a:ext cx="838565" cy="871397"/>
          </a:xfrm>
          <a:prstGeom prst="star5">
            <a:avLst>
              <a:gd name="adj" fmla="val 21066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43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6" grpId="0"/>
      <p:bldP spid="7" grpId="0"/>
      <p:bldP spid="8" grpId="0"/>
      <p:bldP spid="9" grpId="0"/>
      <p:bldP spid="10" grpId="0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 theory</a:t>
            </a:r>
          </a:p>
          <a:p>
            <a:r>
              <a:rPr lang="en-US" dirty="0" smtClean="0"/>
              <a:t>Extend an </a:t>
            </a:r>
            <a:r>
              <a:rPr lang="en-US" dirty="0" err="1" smtClean="0"/>
              <a:t>addon</a:t>
            </a:r>
            <a:endParaRPr lang="en-US" dirty="0" smtClean="0"/>
          </a:p>
          <a:p>
            <a:r>
              <a:rPr lang="en-US" dirty="0" smtClean="0"/>
              <a:t>Circle important arguments on your flow that you MUST be answered</a:t>
            </a:r>
          </a:p>
          <a:p>
            <a:r>
              <a:rPr lang="en-US" dirty="0" smtClean="0"/>
              <a:t>Kick out of an advantage?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giving a good 1ar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80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</a:t>
            </a:r>
            <a:r>
              <a:rPr lang="en-US" dirty="0" smtClean="0"/>
              <a:t>picture—2 tricky options: </a:t>
            </a:r>
          </a:p>
          <a:p>
            <a:pPr lvl="1"/>
            <a:r>
              <a:rPr lang="en-US" dirty="0" err="1" smtClean="0"/>
              <a:t>Aff</a:t>
            </a:r>
            <a:r>
              <a:rPr lang="en-US" dirty="0" smtClean="0"/>
              <a:t> impact solves the disadvantage impact</a:t>
            </a:r>
          </a:p>
          <a:p>
            <a:pPr lvl="1"/>
            <a:r>
              <a:rPr lang="en-US" dirty="0" err="1" smtClean="0"/>
              <a:t>Aff</a:t>
            </a:r>
            <a:r>
              <a:rPr lang="en-US" dirty="0" smtClean="0"/>
              <a:t> impact causes the negative impact to win</a:t>
            </a:r>
            <a:endParaRPr lang="en-US" dirty="0" smtClean="0"/>
          </a:p>
          <a:p>
            <a:r>
              <a:rPr lang="en-US" dirty="0" smtClean="0"/>
              <a:t>Pick your best arguments </a:t>
            </a:r>
            <a:endParaRPr lang="en-US" dirty="0" smtClean="0"/>
          </a:p>
          <a:p>
            <a:pPr lvl="1"/>
            <a:r>
              <a:rPr lang="en-US" dirty="0" smtClean="0"/>
              <a:t>Time to explain arguments in-depth </a:t>
            </a:r>
          </a:p>
          <a:p>
            <a:pPr lvl="1"/>
            <a:r>
              <a:rPr lang="en-US" dirty="0" smtClean="0"/>
              <a:t>Choose impacts wisely. Ask yourself before the 2ar, “What does X impact get me that the other does not?”</a:t>
            </a:r>
            <a:endParaRPr lang="en-US" dirty="0" smtClean="0"/>
          </a:p>
          <a:p>
            <a:r>
              <a:rPr lang="en-US" dirty="0" smtClean="0"/>
              <a:t>Do NOT just reiterate arguments. Explain </a:t>
            </a:r>
            <a:r>
              <a:rPr lang="en-US" dirty="0" smtClean="0"/>
              <a:t>why those best arguments mean you win</a:t>
            </a:r>
          </a:p>
          <a:p>
            <a:r>
              <a:rPr lang="en-US" dirty="0" smtClean="0"/>
              <a:t>It does not need to be super speedy. It’s better to explain why you win than just extend all of the 1AR arguments.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affirmative rebuttal (2ar)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335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64642" y="2678765"/>
            <a:ext cx="6745116" cy="1143000"/>
          </a:xfrm>
        </p:spPr>
        <p:txBody>
          <a:bodyPr>
            <a:noAutofit/>
          </a:bodyPr>
          <a:lstStyle/>
          <a:p>
            <a:pPr algn="ctr"/>
            <a:r>
              <a:rPr lang="en-US" sz="7600" dirty="0" smtClean="0"/>
              <a:t>2. How to prepare</a:t>
            </a:r>
            <a:endParaRPr lang="en-US" sz="7600" dirty="0"/>
          </a:p>
        </p:txBody>
      </p:sp>
    </p:spTree>
    <p:extLst>
      <p:ext uri="{BB962C8B-B14F-4D97-AF65-F5344CB8AC3E}">
        <p14:creationId xmlns:p14="http://schemas.microsoft.com/office/powerpoint/2010/main" val="1643300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way to organize answers or extensions of an argument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block?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36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2AC BLOCK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0241"/>
            <a:ext cx="9144000" cy="528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35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1AR block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1682"/>
            <a:ext cx="9144000" cy="441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87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it is </a:t>
            </a:r>
            <a:r>
              <a:rPr lang="en-US" dirty="0" err="1" smtClean="0"/>
              <a:t>flowable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Number your arguments</a:t>
            </a:r>
          </a:p>
          <a:p>
            <a:r>
              <a:rPr lang="en-US" dirty="0" smtClean="0"/>
              <a:t>Intersperse analytic arguments with cards</a:t>
            </a:r>
          </a:p>
          <a:p>
            <a:r>
              <a:rPr lang="en-US" dirty="0" smtClean="0"/>
              <a:t>Include cross-examination points</a:t>
            </a:r>
          </a:p>
          <a:p>
            <a:r>
              <a:rPr lang="en-US" dirty="0" smtClean="0"/>
              <a:t>Change them to apply to the particular debate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a block good?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420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Affirmative speeches</a:t>
            </a:r>
          </a:p>
          <a:p>
            <a:r>
              <a:rPr lang="en-US" dirty="0" smtClean="0"/>
              <a:t>How to prepare</a:t>
            </a:r>
          </a:p>
          <a:p>
            <a:r>
              <a:rPr lang="en-US" dirty="0" smtClean="0"/>
              <a:t>What makes a good affirmative</a:t>
            </a:r>
          </a:p>
          <a:p>
            <a:r>
              <a:rPr lang="en-US" dirty="0" smtClean="0"/>
              <a:t>How do you research an affirmative</a:t>
            </a:r>
          </a:p>
          <a:p>
            <a:r>
              <a:rPr lang="en-US" dirty="0" smtClean="0"/>
              <a:t>Advanced tips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876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9419" y="2678765"/>
            <a:ext cx="8641341" cy="2172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20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7600" dirty="0" smtClean="0"/>
              <a:t>3. What makes a good affirmative</a:t>
            </a:r>
            <a:endParaRPr lang="en-US" sz="7600" dirty="0"/>
          </a:p>
        </p:txBody>
      </p:sp>
    </p:spTree>
    <p:extLst>
      <p:ext uri="{BB962C8B-B14F-4D97-AF65-F5344CB8AC3E}">
        <p14:creationId xmlns:p14="http://schemas.microsoft.com/office/powerpoint/2010/main" val="469308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 solvency evidence </a:t>
            </a:r>
          </a:p>
          <a:p>
            <a:r>
              <a:rPr lang="en-US" dirty="0" smtClean="0"/>
              <a:t>Have a diversity of advantages </a:t>
            </a:r>
          </a:p>
          <a:p>
            <a:r>
              <a:rPr lang="en-US" dirty="0" smtClean="0"/>
              <a:t>Include lots of impacts</a:t>
            </a:r>
          </a:p>
          <a:p>
            <a:r>
              <a:rPr lang="en-US" dirty="0" smtClean="0"/>
              <a:t>Have a uniqueness trick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34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64642" y="2678765"/>
            <a:ext cx="67451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20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7600" dirty="0" smtClean="0"/>
              <a:t>4. How to research</a:t>
            </a:r>
            <a:endParaRPr lang="en-US" sz="7600" dirty="0"/>
          </a:p>
        </p:txBody>
      </p:sp>
    </p:spTree>
    <p:extLst>
      <p:ext uri="{BB962C8B-B14F-4D97-AF65-F5344CB8AC3E}">
        <p14:creationId xmlns:p14="http://schemas.microsoft.com/office/powerpoint/2010/main" val="3869537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several pieces of good solvency evidence</a:t>
            </a:r>
            <a:endParaRPr lang="en-US" dirty="0" smtClean="0"/>
          </a:p>
          <a:p>
            <a:r>
              <a:rPr lang="en-US" dirty="0" smtClean="0"/>
              <a:t>Set up good </a:t>
            </a:r>
            <a:r>
              <a:rPr lang="en-US" dirty="0" err="1" smtClean="0"/>
              <a:t>google</a:t>
            </a:r>
            <a:r>
              <a:rPr lang="en-US" dirty="0" smtClean="0"/>
              <a:t> alerts</a:t>
            </a:r>
          </a:p>
          <a:p>
            <a:r>
              <a:rPr lang="en-US" dirty="0" smtClean="0"/>
              <a:t>Scout other teams: know what your opponents are saying and follow other teams that are reading a similar affirmative</a:t>
            </a:r>
          </a:p>
          <a:p>
            <a:r>
              <a:rPr lang="en-US" dirty="0" smtClean="0"/>
              <a:t>Do the negative file against your own affirmative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 elements of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89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11077" y="2678765"/>
            <a:ext cx="8179358" cy="1143000"/>
          </a:xfrm>
        </p:spPr>
        <p:txBody>
          <a:bodyPr>
            <a:noAutofit/>
          </a:bodyPr>
          <a:lstStyle/>
          <a:p>
            <a:pPr algn="ctr"/>
            <a:r>
              <a:rPr lang="en-US" sz="7600" dirty="0" smtClean="0"/>
              <a:t>Finally…5. advanced tips</a:t>
            </a:r>
            <a:endParaRPr lang="en-US" sz="7600" dirty="0"/>
          </a:p>
        </p:txBody>
      </p:sp>
    </p:spTree>
    <p:extLst>
      <p:ext uri="{BB962C8B-B14F-4D97-AF65-F5344CB8AC3E}">
        <p14:creationId xmlns:p14="http://schemas.microsoft.com/office/powerpoint/2010/main" val="178768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new affirmatives and new advantages</a:t>
            </a:r>
          </a:p>
          <a:p>
            <a:r>
              <a:rPr lang="en-US" dirty="0" smtClean="0"/>
              <a:t>Read add-ons</a:t>
            </a:r>
          </a:p>
          <a:p>
            <a:r>
              <a:rPr lang="en-US" dirty="0" smtClean="0"/>
              <a:t>Learn how to debate theory</a:t>
            </a:r>
          </a:p>
          <a:p>
            <a:r>
              <a:rPr lang="en-US" dirty="0" smtClean="0"/>
              <a:t>Do practice 2ACs with your coach</a:t>
            </a:r>
          </a:p>
          <a:p>
            <a:r>
              <a:rPr lang="en-US" dirty="0" smtClean="0"/>
              <a:t>Keep up with current events </a:t>
            </a:r>
          </a:p>
          <a:p>
            <a:r>
              <a:rPr lang="en-US" dirty="0" smtClean="0"/>
              <a:t>Spend time planning your 2AR beforehand</a:t>
            </a:r>
          </a:p>
          <a:p>
            <a:r>
              <a:rPr lang="en-US" dirty="0" smtClean="0"/>
              <a:t>Make sure to read the </a:t>
            </a:r>
            <a:r>
              <a:rPr lang="en-US" i="1" dirty="0" smtClean="0"/>
              <a:t>actual</a:t>
            </a:r>
            <a:r>
              <a:rPr lang="en-US" dirty="0" smtClean="0"/>
              <a:t> 1AC articles</a:t>
            </a:r>
          </a:p>
          <a:p>
            <a:r>
              <a:rPr lang="en-US" dirty="0" smtClean="0"/>
              <a:t>Learn how to frame debates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better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309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171" y="2687589"/>
            <a:ext cx="7810993" cy="1391265"/>
          </a:xfrm>
        </p:spPr>
        <p:txBody>
          <a:bodyPr>
            <a:noAutofit/>
          </a:bodyPr>
          <a:lstStyle/>
          <a:p>
            <a:pPr algn="ctr"/>
            <a:r>
              <a:rPr lang="en-US" sz="7600" dirty="0" smtClean="0"/>
              <a:t>1. Affirmative Speech strategies</a:t>
            </a:r>
            <a:endParaRPr lang="en-US" sz="7600" dirty="0"/>
          </a:p>
        </p:txBody>
      </p:sp>
    </p:spTree>
    <p:extLst>
      <p:ext uri="{BB962C8B-B14F-4D97-AF65-F5344CB8AC3E}">
        <p14:creationId xmlns:p14="http://schemas.microsoft.com/office/powerpoint/2010/main" val="3562599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of the plan </a:t>
            </a:r>
          </a:p>
          <a:p>
            <a:r>
              <a:rPr lang="en-US" dirty="0" smtClean="0"/>
              <a:t>Have a diversity of advantages 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First Affirmative Constructive (1AC)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527300"/>
            <a:ext cx="3574330" cy="3467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4102947"/>
            <a:ext cx="3492500" cy="2324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0158" y="1719071"/>
            <a:ext cx="2547975" cy="203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593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time to win back your case and answer </a:t>
            </a:r>
            <a:r>
              <a:rPr lang="en-US" dirty="0" err="1" smtClean="0"/>
              <a:t>offcase</a:t>
            </a:r>
            <a:r>
              <a:rPr lang="en-US" dirty="0" smtClean="0"/>
              <a:t> arguments</a:t>
            </a:r>
          </a:p>
          <a:p>
            <a:r>
              <a:rPr lang="en-US" dirty="0" smtClean="0"/>
              <a:t>Make sure you have offense on every flow</a:t>
            </a:r>
          </a:p>
          <a:p>
            <a:r>
              <a:rPr lang="en-US" dirty="0" smtClean="0"/>
              <a:t>Think about what the negative strategy may be</a:t>
            </a:r>
          </a:p>
          <a:p>
            <a:r>
              <a:rPr lang="en-US" dirty="0" smtClean="0"/>
              <a:t>If an argument is bad, do not spend a ton of time on the particular argument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Second Affirmative Constructive (2AC)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748948"/>
            <a:ext cx="4776811" cy="26906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715" y="1719071"/>
            <a:ext cx="6290849" cy="41938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160" y="1606246"/>
            <a:ext cx="8547100" cy="483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8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905" y="70514"/>
            <a:ext cx="7498080" cy="1143000"/>
          </a:xfrm>
        </p:spPr>
        <p:txBody>
          <a:bodyPr/>
          <a:lstStyle/>
          <a:p>
            <a:pPr algn="ctr"/>
            <a:r>
              <a:rPr lang="en-US" dirty="0" smtClean="0"/>
              <a:t>How to answer the </a:t>
            </a:r>
            <a:r>
              <a:rPr lang="en-US" dirty="0" err="1" smtClean="0"/>
              <a:t>disad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857666" y="1213514"/>
            <a:ext cx="5646263" cy="544036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15876" y="1973280"/>
            <a:ext cx="17913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Non-Unique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92292" y="3315051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Link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92292" y="3938298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Link Turn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9370" y="2853210"/>
            <a:ext cx="1791385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Internal Link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7261" y="4588846"/>
            <a:ext cx="17913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Impact Turn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8251" y="4783804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Impact</a:t>
            </a:r>
            <a:endParaRPr lang="en-US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546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81093" y="175244"/>
            <a:ext cx="814181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500" dirty="0" smtClean="0"/>
              <a:t>How to answer the </a:t>
            </a:r>
            <a:r>
              <a:rPr lang="en-US" sz="4500" dirty="0" err="1" smtClean="0"/>
              <a:t>disad</a:t>
            </a:r>
            <a:r>
              <a:rPr lang="en-US" sz="4500" dirty="0" smtClean="0"/>
              <a:t> (1)</a:t>
            </a:r>
            <a:endParaRPr lang="en-US" sz="4500" dirty="0"/>
          </a:p>
        </p:txBody>
      </p:sp>
      <p:sp>
        <p:nvSpPr>
          <p:cNvPr id="5" name="Oval 4"/>
          <p:cNvSpPr/>
          <p:nvPr/>
        </p:nvSpPr>
        <p:spPr>
          <a:xfrm>
            <a:off x="3151930" y="1268827"/>
            <a:ext cx="5646263" cy="544036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79370" y="1973280"/>
            <a:ext cx="17913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Non-Unique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7845" y="3315051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Link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922" y="3168857"/>
            <a:ext cx="1791385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Internal Link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83677" y="4176825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Link Turn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0419" y="5068498"/>
            <a:ext cx="17913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Impact Turn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14" name="Left Arrow 13"/>
          <p:cNvSpPr/>
          <p:nvPr/>
        </p:nvSpPr>
        <p:spPr>
          <a:xfrm rot="1029446">
            <a:off x="3291478" y="1996502"/>
            <a:ext cx="1632095" cy="42123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 rot="1029446">
            <a:off x="1900646" y="3883391"/>
            <a:ext cx="2193556" cy="42123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 rot="1029446">
            <a:off x="2113248" y="2846370"/>
            <a:ext cx="4246845" cy="42123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917540" y="5022331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Impact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18" name="Left Arrow 17"/>
          <p:cNvSpPr/>
          <p:nvPr/>
        </p:nvSpPr>
        <p:spPr>
          <a:xfrm rot="1029446">
            <a:off x="1459420" y="4726073"/>
            <a:ext cx="2450515" cy="42123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 rot="1029446">
            <a:off x="2345619" y="3105758"/>
            <a:ext cx="1193420" cy="42123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ultiply 19"/>
          <p:cNvSpPr/>
          <p:nvPr/>
        </p:nvSpPr>
        <p:spPr>
          <a:xfrm>
            <a:off x="5962384" y="4433160"/>
            <a:ext cx="1816742" cy="1746900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89392" y="1765141"/>
            <a:ext cx="271784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  <a:p>
            <a:pPr marL="342900" indent="-342900">
              <a:buAutoNum type="arabicPeriod"/>
            </a:pPr>
            <a:r>
              <a:rPr lang="en-US" dirty="0" smtClean="0"/>
              <a:t>Non unique</a:t>
            </a:r>
          </a:p>
          <a:p>
            <a:pPr marL="342900" indent="-342900">
              <a:buAutoNum type="arabicPeriod"/>
            </a:pPr>
            <a:r>
              <a:rPr lang="en-US" dirty="0" smtClean="0"/>
              <a:t>No link </a:t>
            </a:r>
          </a:p>
          <a:p>
            <a:pPr marL="342900" indent="-342900">
              <a:buAutoNum type="arabicPeriod"/>
            </a:pPr>
            <a:r>
              <a:rPr lang="en-US" dirty="0" smtClean="0"/>
              <a:t>Link turn </a:t>
            </a:r>
          </a:p>
          <a:p>
            <a:pPr marL="342900" indent="-342900">
              <a:buAutoNum type="arabicPeriod"/>
            </a:pPr>
            <a:r>
              <a:rPr lang="en-US" dirty="0" smtClean="0"/>
              <a:t>No internal link </a:t>
            </a:r>
          </a:p>
          <a:p>
            <a:pPr marL="342900" indent="-342900">
              <a:buAutoNum type="arabicPeriod"/>
            </a:pPr>
            <a:r>
              <a:rPr lang="en-US" dirty="0" smtClean="0"/>
              <a:t>No 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10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403631" y="1213514"/>
            <a:ext cx="5646263" cy="544036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11568" y="1973280"/>
            <a:ext cx="17913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Non-Unique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15876" y="3315051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Link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7985" y="4176825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Link Turn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9230" y="3168857"/>
            <a:ext cx="1791385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Internal Link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35693" y="4660808"/>
            <a:ext cx="17913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Impact Turn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3782" y="5022905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Impact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 rot="1029446">
            <a:off x="2199828" y="1996502"/>
            <a:ext cx="1632095" cy="42123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 rot="2861016">
            <a:off x="1133168" y="3358014"/>
            <a:ext cx="2551811" cy="42123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5442" y="1768995"/>
            <a:ext cx="2717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  <a:p>
            <a:pPr marL="342900" indent="-342900">
              <a:buAutoNum type="arabicPeriod"/>
            </a:pPr>
            <a:r>
              <a:rPr lang="en-US" dirty="0" smtClean="0"/>
              <a:t>Non unique</a:t>
            </a:r>
          </a:p>
          <a:p>
            <a:pPr marL="342900" indent="-342900">
              <a:buAutoNum type="arabicPeriod"/>
            </a:pPr>
            <a:r>
              <a:rPr lang="en-US" dirty="0" smtClean="0"/>
              <a:t>Link turn </a:t>
            </a:r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81093" y="175244"/>
            <a:ext cx="81418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20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dirty="0" smtClean="0"/>
              <a:t>How to answer the </a:t>
            </a:r>
            <a:r>
              <a:rPr lang="en-US" sz="4500" dirty="0" err="1" smtClean="0"/>
              <a:t>disad</a:t>
            </a:r>
            <a:r>
              <a:rPr lang="en-US" sz="4500" dirty="0" smtClean="0"/>
              <a:t> (2)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299931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403631" y="1213514"/>
            <a:ext cx="5646263" cy="544036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11568" y="1973280"/>
            <a:ext cx="17913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Non-Unique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15876" y="3315051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Link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7985" y="4176825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Link Turn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3782" y="5022905"/>
            <a:ext cx="179138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Impact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49230" y="3168857"/>
            <a:ext cx="1791385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bg1"/>
                </a:solidFill>
              </a:rPr>
              <a:t>No Internal Link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35693" y="4660808"/>
            <a:ext cx="17913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Impact Turn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 rot="3402721">
            <a:off x="1304279" y="3783833"/>
            <a:ext cx="2736593" cy="42123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 rot="2219241" flipV="1">
            <a:off x="1849196" y="3254784"/>
            <a:ext cx="4391767" cy="393814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20895" y="1691729"/>
            <a:ext cx="2717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  <a:p>
            <a:pPr marL="342900" indent="-342900">
              <a:buAutoNum type="arabicPeriod"/>
            </a:pPr>
            <a:r>
              <a:rPr lang="en-US" dirty="0" smtClean="0"/>
              <a:t>No impact </a:t>
            </a:r>
          </a:p>
          <a:p>
            <a:pPr marL="342900" indent="-342900">
              <a:buAutoNum type="arabicPeriod"/>
            </a:pPr>
            <a:r>
              <a:rPr lang="en-US" dirty="0" smtClean="0"/>
              <a:t>Impact turn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81093" y="175244"/>
            <a:ext cx="814181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500" dirty="0" smtClean="0"/>
              <a:t>How to answer the </a:t>
            </a:r>
            <a:r>
              <a:rPr lang="en-US" sz="4500" dirty="0" err="1" smtClean="0"/>
              <a:t>disad</a:t>
            </a:r>
            <a:r>
              <a:rPr lang="en-US" sz="4500" dirty="0" smtClean="0"/>
              <a:t> </a:t>
            </a:r>
            <a:r>
              <a:rPr lang="en-US" sz="4500" dirty="0" smtClean="0"/>
              <a:t>(3)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3058070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859</TotalTime>
  <Words>834</Words>
  <Application>Microsoft Macintosh PowerPoint</Application>
  <PresentationFormat>On-screen Show (4:3)</PresentationFormat>
  <Paragraphs>147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Grid</vt:lpstr>
      <vt:lpstr>How to win affirmative debates </vt:lpstr>
      <vt:lpstr>Outline</vt:lpstr>
      <vt:lpstr>1. Affirmative Speech strategies</vt:lpstr>
      <vt:lpstr>The First Affirmative Constructive (1AC)</vt:lpstr>
      <vt:lpstr>The Second Affirmative Constructive (2AC)</vt:lpstr>
      <vt:lpstr>How to answer the disad</vt:lpstr>
      <vt:lpstr>How to answer the disad (1)</vt:lpstr>
      <vt:lpstr>PowerPoint Presentation</vt:lpstr>
      <vt:lpstr>How to answer the disad (3)</vt:lpstr>
      <vt:lpstr>The Rules to the Game</vt:lpstr>
      <vt:lpstr>How to answer a counterplan</vt:lpstr>
      <vt:lpstr>The first affirmative rebuttal (1ar)</vt:lpstr>
      <vt:lpstr>Tips for giving a good 1ar</vt:lpstr>
      <vt:lpstr>The second affirmative rebuttal (2ar)</vt:lpstr>
      <vt:lpstr>2. How to prepare</vt:lpstr>
      <vt:lpstr>What is a block?</vt:lpstr>
      <vt:lpstr>2AC BLOCK EXAMPLE</vt:lpstr>
      <vt:lpstr>1AR block example</vt:lpstr>
      <vt:lpstr>What makes a block good?</vt:lpstr>
      <vt:lpstr>PowerPoint Presentation</vt:lpstr>
      <vt:lpstr>The key elements</vt:lpstr>
      <vt:lpstr>PowerPoint Presentation</vt:lpstr>
      <vt:lpstr>The key elements of research</vt:lpstr>
      <vt:lpstr>Finally…5. advanced tips</vt:lpstr>
      <vt:lpstr>How to get better</vt:lpstr>
    </vt:vector>
  </TitlesOfParts>
  <Company>Emory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win affirmative debates </dc:title>
  <dc:creator>Julia Marshall</dc:creator>
  <cp:lastModifiedBy>Julia Marshall</cp:lastModifiedBy>
  <cp:revision>19</cp:revision>
  <dcterms:created xsi:type="dcterms:W3CDTF">2013-06-13T16:24:29Z</dcterms:created>
  <dcterms:modified xsi:type="dcterms:W3CDTF">2013-06-14T13:20:44Z</dcterms:modified>
</cp:coreProperties>
</file>