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1"/>
  </p:notesMasterIdLst>
  <p:sldIdLst>
    <p:sldId id="256" r:id="rId2"/>
    <p:sldId id="257" r:id="rId3"/>
    <p:sldId id="258" r:id="rId4"/>
    <p:sldId id="259" r:id="rId5"/>
    <p:sldId id="260" r:id="rId6"/>
    <p:sldId id="261" r:id="rId7"/>
    <p:sldId id="262" r:id="rId8"/>
    <p:sldId id="263" r:id="rId9"/>
    <p:sldId id="264" r:id="rId10"/>
    <p:sldId id="267" r:id="rId11"/>
    <p:sldId id="265" r:id="rId12"/>
    <p:sldId id="266" r:id="rId13"/>
    <p:sldId id="268" r:id="rId14"/>
    <p:sldId id="269" r:id="rId15"/>
    <p:sldId id="270" r:id="rId16"/>
    <p:sldId id="272" r:id="rId17"/>
    <p:sldId id="271" r:id="rId18"/>
    <p:sldId id="273" r:id="rId19"/>
    <p:sldId id="274" r:id="rId2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89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935C913-B51C-45E6-AF6F-6CE39DD73B7B}" type="datetimeFigureOut">
              <a:rPr lang="en-US" smtClean="0"/>
              <a:t>6/28/2013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15D32AF-DA2F-40CD-A0C0-C0D162B22AC2}" type="slidenum">
              <a:rPr lang="en-US" smtClean="0"/>
              <a:t>‹#›</a:t>
            </a:fld>
            <a:endParaRPr lang="en-US"/>
          </a:p>
        </p:txBody>
      </p:sp>
    </p:spTree>
    <p:extLst>
      <p:ext uri="{BB962C8B-B14F-4D97-AF65-F5344CB8AC3E}">
        <p14:creationId xmlns:p14="http://schemas.microsoft.com/office/powerpoint/2010/main" val="229112530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a:t>
            </a:fld>
            <a:endParaRPr lang="en-US"/>
          </a:p>
        </p:txBody>
      </p:sp>
    </p:spTree>
    <p:extLst>
      <p:ext uri="{BB962C8B-B14F-4D97-AF65-F5344CB8AC3E}">
        <p14:creationId xmlns:p14="http://schemas.microsoft.com/office/powerpoint/2010/main" val="391533906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10</a:t>
            </a:fld>
            <a:endParaRPr lang="en-US"/>
          </a:p>
        </p:txBody>
      </p:sp>
    </p:spTree>
    <p:extLst>
      <p:ext uri="{BB962C8B-B14F-4D97-AF65-F5344CB8AC3E}">
        <p14:creationId xmlns:p14="http://schemas.microsoft.com/office/powerpoint/2010/main" val="148451549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11</a:t>
            </a:fld>
            <a:endParaRPr lang="en-US"/>
          </a:p>
        </p:txBody>
      </p:sp>
    </p:spTree>
    <p:extLst>
      <p:ext uri="{BB962C8B-B14F-4D97-AF65-F5344CB8AC3E}">
        <p14:creationId xmlns:p14="http://schemas.microsoft.com/office/powerpoint/2010/main" val="244598567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12</a:t>
            </a:fld>
            <a:endParaRPr lang="en-US"/>
          </a:p>
        </p:txBody>
      </p:sp>
    </p:spTree>
    <p:extLst>
      <p:ext uri="{BB962C8B-B14F-4D97-AF65-F5344CB8AC3E}">
        <p14:creationId xmlns:p14="http://schemas.microsoft.com/office/powerpoint/2010/main" val="139200328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13</a:t>
            </a:fld>
            <a:endParaRPr lang="en-US"/>
          </a:p>
        </p:txBody>
      </p:sp>
    </p:spTree>
    <p:extLst>
      <p:ext uri="{BB962C8B-B14F-4D97-AF65-F5344CB8AC3E}">
        <p14:creationId xmlns:p14="http://schemas.microsoft.com/office/powerpoint/2010/main" val="275400296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14</a:t>
            </a:fld>
            <a:endParaRPr lang="en-US"/>
          </a:p>
        </p:txBody>
      </p:sp>
    </p:spTree>
    <p:extLst>
      <p:ext uri="{BB962C8B-B14F-4D97-AF65-F5344CB8AC3E}">
        <p14:creationId xmlns:p14="http://schemas.microsoft.com/office/powerpoint/2010/main" val="189244039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15</a:t>
            </a:fld>
            <a:endParaRPr lang="en-US"/>
          </a:p>
        </p:txBody>
      </p:sp>
    </p:spTree>
    <p:extLst>
      <p:ext uri="{BB962C8B-B14F-4D97-AF65-F5344CB8AC3E}">
        <p14:creationId xmlns:p14="http://schemas.microsoft.com/office/powerpoint/2010/main" val="345338893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16</a:t>
            </a:fld>
            <a:endParaRPr lang="en-US"/>
          </a:p>
        </p:txBody>
      </p:sp>
    </p:spTree>
    <p:extLst>
      <p:ext uri="{BB962C8B-B14F-4D97-AF65-F5344CB8AC3E}">
        <p14:creationId xmlns:p14="http://schemas.microsoft.com/office/powerpoint/2010/main" val="3550531825"/>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17</a:t>
            </a:fld>
            <a:endParaRPr lang="en-US"/>
          </a:p>
        </p:txBody>
      </p:sp>
    </p:spTree>
    <p:extLst>
      <p:ext uri="{BB962C8B-B14F-4D97-AF65-F5344CB8AC3E}">
        <p14:creationId xmlns:p14="http://schemas.microsoft.com/office/powerpoint/2010/main" val="399847663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18</a:t>
            </a:fld>
            <a:endParaRPr lang="en-US"/>
          </a:p>
        </p:txBody>
      </p:sp>
    </p:spTree>
    <p:extLst>
      <p:ext uri="{BB962C8B-B14F-4D97-AF65-F5344CB8AC3E}">
        <p14:creationId xmlns:p14="http://schemas.microsoft.com/office/powerpoint/2010/main" val="77764425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19</a:t>
            </a:fld>
            <a:endParaRPr lang="en-US"/>
          </a:p>
        </p:txBody>
      </p:sp>
    </p:spTree>
    <p:extLst>
      <p:ext uri="{BB962C8B-B14F-4D97-AF65-F5344CB8AC3E}">
        <p14:creationId xmlns:p14="http://schemas.microsoft.com/office/powerpoint/2010/main" val="131660426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2</a:t>
            </a:fld>
            <a:endParaRPr lang="en-US"/>
          </a:p>
        </p:txBody>
      </p:sp>
    </p:spTree>
    <p:extLst>
      <p:ext uri="{BB962C8B-B14F-4D97-AF65-F5344CB8AC3E}">
        <p14:creationId xmlns:p14="http://schemas.microsoft.com/office/powerpoint/2010/main" val="268457646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3</a:t>
            </a:fld>
            <a:endParaRPr lang="en-US"/>
          </a:p>
        </p:txBody>
      </p:sp>
    </p:spTree>
    <p:extLst>
      <p:ext uri="{BB962C8B-B14F-4D97-AF65-F5344CB8AC3E}">
        <p14:creationId xmlns:p14="http://schemas.microsoft.com/office/powerpoint/2010/main" val="28804736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4</a:t>
            </a:fld>
            <a:endParaRPr lang="en-US"/>
          </a:p>
        </p:txBody>
      </p:sp>
    </p:spTree>
    <p:extLst>
      <p:ext uri="{BB962C8B-B14F-4D97-AF65-F5344CB8AC3E}">
        <p14:creationId xmlns:p14="http://schemas.microsoft.com/office/powerpoint/2010/main" val="35202359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5</a:t>
            </a:fld>
            <a:endParaRPr lang="en-US"/>
          </a:p>
        </p:txBody>
      </p:sp>
    </p:spTree>
    <p:extLst>
      <p:ext uri="{BB962C8B-B14F-4D97-AF65-F5344CB8AC3E}">
        <p14:creationId xmlns:p14="http://schemas.microsoft.com/office/powerpoint/2010/main" val="159047048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6</a:t>
            </a:fld>
            <a:endParaRPr lang="en-US"/>
          </a:p>
        </p:txBody>
      </p:sp>
    </p:spTree>
    <p:extLst>
      <p:ext uri="{BB962C8B-B14F-4D97-AF65-F5344CB8AC3E}">
        <p14:creationId xmlns:p14="http://schemas.microsoft.com/office/powerpoint/2010/main" val="384258529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7</a:t>
            </a:fld>
            <a:endParaRPr lang="en-US"/>
          </a:p>
        </p:txBody>
      </p:sp>
    </p:spTree>
    <p:extLst>
      <p:ext uri="{BB962C8B-B14F-4D97-AF65-F5344CB8AC3E}">
        <p14:creationId xmlns:p14="http://schemas.microsoft.com/office/powerpoint/2010/main" val="316917001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8</a:t>
            </a:fld>
            <a:endParaRPr lang="en-US"/>
          </a:p>
        </p:txBody>
      </p:sp>
    </p:spTree>
    <p:extLst>
      <p:ext uri="{BB962C8B-B14F-4D97-AF65-F5344CB8AC3E}">
        <p14:creationId xmlns:p14="http://schemas.microsoft.com/office/powerpoint/2010/main" val="43897966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15D32AF-DA2F-40CD-A0C0-C0D162B22AC2}" type="slidenum">
              <a:rPr lang="en-US" smtClean="0"/>
              <a:t>9</a:t>
            </a:fld>
            <a:endParaRPr lang="en-US"/>
          </a:p>
        </p:txBody>
      </p:sp>
    </p:spTree>
    <p:extLst>
      <p:ext uri="{BB962C8B-B14F-4D97-AF65-F5344CB8AC3E}">
        <p14:creationId xmlns:p14="http://schemas.microsoft.com/office/powerpoint/2010/main" val="125715000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91CAABB-15A2-49BC-A981-EAFE332CF6FC}" type="datetimeFigureOut">
              <a:rPr lang="en-US" smtClean="0"/>
              <a:t>6/28/2013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7166344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91CAABB-15A2-49BC-A981-EAFE332CF6FC}" type="datetimeFigureOut">
              <a:rPr lang="en-US" smtClean="0"/>
              <a:t>6/28/2013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32054058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91CAABB-15A2-49BC-A981-EAFE332CF6FC}" type="datetimeFigureOut">
              <a:rPr lang="en-US" smtClean="0"/>
              <a:t>6/28/2013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22890405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91CAABB-15A2-49BC-A981-EAFE332CF6FC}" type="datetimeFigureOut">
              <a:rPr lang="en-US" smtClean="0"/>
              <a:t>6/28/2013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36160833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91CAABB-15A2-49BC-A981-EAFE332CF6FC}" type="datetimeFigureOut">
              <a:rPr lang="en-US" smtClean="0"/>
              <a:t>6/28/2013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29986505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91CAABB-15A2-49BC-A981-EAFE332CF6FC}" type="datetimeFigureOut">
              <a:rPr lang="en-US" smtClean="0"/>
              <a:t>6/28/2013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21092898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91CAABB-15A2-49BC-A981-EAFE332CF6FC}" type="datetimeFigureOut">
              <a:rPr lang="en-US" smtClean="0"/>
              <a:t>6/28/2013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19875092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91CAABB-15A2-49BC-A981-EAFE332CF6FC}" type="datetimeFigureOut">
              <a:rPr lang="en-US" smtClean="0"/>
              <a:t>6/28/2013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102469036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91CAABB-15A2-49BC-A981-EAFE332CF6FC}" type="datetimeFigureOut">
              <a:rPr lang="en-US" smtClean="0"/>
              <a:t>6/28/2013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28842451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91CAABB-15A2-49BC-A981-EAFE332CF6FC}" type="datetimeFigureOut">
              <a:rPr lang="en-US" smtClean="0"/>
              <a:t>6/28/2013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20288905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91CAABB-15A2-49BC-A981-EAFE332CF6FC}" type="datetimeFigureOut">
              <a:rPr lang="en-US" smtClean="0"/>
              <a:t>6/28/2013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C845B81-9AED-400A-BCB9-11D1586B71FD}" type="slidenum">
              <a:rPr lang="en-US" smtClean="0"/>
              <a:t>‹#›</a:t>
            </a:fld>
            <a:endParaRPr lang="en-US"/>
          </a:p>
        </p:txBody>
      </p:sp>
    </p:spTree>
    <p:extLst>
      <p:ext uri="{BB962C8B-B14F-4D97-AF65-F5344CB8AC3E}">
        <p14:creationId xmlns:p14="http://schemas.microsoft.com/office/powerpoint/2010/main" val="94220460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91CAABB-15A2-49BC-A981-EAFE332CF6FC}" type="datetimeFigureOut">
              <a:rPr lang="en-US" smtClean="0"/>
              <a:t>6/28/2013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C845B81-9AED-400A-BCB9-11D1586B71FD}" type="slidenum">
              <a:rPr lang="en-US" smtClean="0"/>
              <a:t>‹#›</a:t>
            </a:fld>
            <a:endParaRPr lang="en-US"/>
          </a:p>
        </p:txBody>
      </p:sp>
    </p:spTree>
    <p:extLst>
      <p:ext uri="{BB962C8B-B14F-4D97-AF65-F5344CB8AC3E}">
        <p14:creationId xmlns:p14="http://schemas.microsoft.com/office/powerpoint/2010/main" val="231032944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Politics</a:t>
            </a: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15562635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2nr on Politics</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b="1" dirty="0"/>
              <a:t>2nr on Politics</a:t>
            </a:r>
          </a:p>
          <a:p>
            <a:r>
              <a:rPr lang="en-US" dirty="0"/>
              <a:t>-How much of the case do you solve/how much of the case do they win?</a:t>
            </a:r>
          </a:p>
          <a:p>
            <a:r>
              <a:rPr lang="en-US" dirty="0"/>
              <a:t>If the case is big focus on the magnitude of the impact</a:t>
            </a:r>
          </a:p>
          <a:p>
            <a:r>
              <a:rPr lang="en-US" dirty="0"/>
              <a:t>If the case is minimal focus on the link and uniqueness.  </a:t>
            </a:r>
          </a:p>
          <a:p>
            <a:r>
              <a:rPr lang="en-US" dirty="0"/>
              <a:t>-If you have played your cards right you should be okay on the impact</a:t>
            </a:r>
          </a:p>
          <a:p>
            <a:r>
              <a:rPr lang="en-US" dirty="0"/>
              <a:t>-have a 2nr extension of the uniqueness </a:t>
            </a:r>
            <a:r>
              <a:rPr lang="en-US" dirty="0" err="1"/>
              <a:t>ev</a:t>
            </a:r>
            <a:r>
              <a:rPr lang="en-US" dirty="0"/>
              <a:t> written out before the debate</a:t>
            </a:r>
          </a:p>
          <a:p>
            <a:r>
              <a:rPr lang="en-US" dirty="0"/>
              <a:t>-talk about specific link warrants as tied to the bill.  Not “political capital.”</a:t>
            </a:r>
          </a:p>
          <a:p>
            <a:r>
              <a:rPr lang="en-US" dirty="0"/>
              <a:t>-Think about it in a macro world.  Immigration v Cuba</a:t>
            </a:r>
          </a:p>
          <a:p>
            <a:pPr marL="0" indent="0">
              <a:buNone/>
            </a:pPr>
            <a:endParaRPr lang="en-US" dirty="0"/>
          </a:p>
        </p:txBody>
      </p:sp>
    </p:spTree>
    <p:extLst>
      <p:ext uri="{BB962C8B-B14F-4D97-AF65-F5344CB8AC3E}">
        <p14:creationId xmlns:p14="http://schemas.microsoft.com/office/powerpoint/2010/main" val="33785808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inVertical)">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6" presetClass="entr" presetSubtype="21"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arn(inVertical)">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6" presetClass="entr" presetSubtype="21"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barn(inVertical)">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6" presetClass="entr" presetSubtype="21"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barn(inVertical)">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6" presetClass="entr" presetSubtype="21"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barn(inVertical)">
                                      <p:cBhvr>
                                        <p:cTn id="42"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FAQ</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b="1" dirty="0"/>
              <a:t>Questions Asked</a:t>
            </a:r>
          </a:p>
          <a:p>
            <a:r>
              <a:rPr lang="en-US" dirty="0"/>
              <a:t>How do I make politics in the 1nr more viable versus big </a:t>
            </a:r>
            <a:r>
              <a:rPr lang="en-US" dirty="0" err="1"/>
              <a:t>affs</a:t>
            </a:r>
            <a:r>
              <a:rPr lang="en-US" dirty="0"/>
              <a:t>?</a:t>
            </a:r>
          </a:p>
          <a:p>
            <a:pPr marL="0" indent="0">
              <a:buNone/>
            </a:pPr>
            <a:endParaRPr lang="en-US" dirty="0"/>
          </a:p>
          <a:p>
            <a:r>
              <a:rPr lang="en-US" dirty="0"/>
              <a:t>Is it a net benefit to something less unpopular?</a:t>
            </a:r>
          </a:p>
          <a:p>
            <a:pPr marL="0" indent="0">
              <a:buNone/>
            </a:pPr>
            <a:r>
              <a:rPr lang="en-US" dirty="0"/>
              <a:t>Yes – have to win that spin.  Its about the risk of losing the vote.</a:t>
            </a:r>
          </a:p>
          <a:p>
            <a:pPr marL="0" indent="0">
              <a:buNone/>
            </a:pPr>
            <a:endParaRPr lang="en-US" dirty="0"/>
          </a:p>
          <a:p>
            <a:r>
              <a:rPr lang="en-US" dirty="0"/>
              <a:t>Should you go for it with case or not?</a:t>
            </a:r>
          </a:p>
          <a:p>
            <a:pPr marL="0" indent="0">
              <a:buNone/>
            </a:pPr>
            <a:endParaRPr lang="en-US" dirty="0"/>
          </a:p>
        </p:txBody>
      </p:sp>
    </p:spTree>
    <p:extLst>
      <p:ext uri="{BB962C8B-B14F-4D97-AF65-F5344CB8AC3E}">
        <p14:creationId xmlns:p14="http://schemas.microsoft.com/office/powerpoint/2010/main" val="39652601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0" presetClass="entr" presetSubtype="0" fill="hold" nodeType="clickEffect">
                                  <p:stCondLst>
                                    <p:cond delay="0"/>
                                  </p:stCondLst>
                                  <p:childTnLst>
                                    <p:set>
                                      <p:cBhvr>
                                        <p:cTn id="20" dur="1" fill="hold">
                                          <p:stCondLst>
                                            <p:cond delay="0"/>
                                          </p:stCondLst>
                                        </p:cTn>
                                        <p:tgtEl>
                                          <p:spTgt spid="3">
                                            <p:txEl>
                                              <p:pRg st="6" end="6"/>
                                            </p:txEl>
                                          </p:spTgt>
                                        </p:tgtEl>
                                        <p:attrNameLst>
                                          <p:attrName>style.visibility</p:attrName>
                                        </p:attrNameLst>
                                      </p:cBhvr>
                                      <p:to>
                                        <p:strVal val="visible"/>
                                      </p:to>
                                    </p:set>
                                    <p:animEffect transition="in" filter="fade">
                                      <p:cBhvr>
                                        <p:cTn id="21"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Answering Politics</a:t>
            </a:r>
            <a:endParaRPr lang="en-US" dirty="0"/>
          </a:p>
        </p:txBody>
      </p:sp>
      <p:sp>
        <p:nvSpPr>
          <p:cNvPr id="3" name="Content Placeholder 2"/>
          <p:cNvSpPr>
            <a:spLocks noGrp="1"/>
          </p:cNvSpPr>
          <p:nvPr>
            <p:ph idx="1"/>
          </p:nvPr>
        </p:nvSpPr>
        <p:spPr/>
        <p:txBody>
          <a:bodyPr>
            <a:normAutofit fontScale="70000" lnSpcReduction="20000"/>
          </a:bodyPr>
          <a:lstStyle/>
          <a:p>
            <a:pPr marL="0" indent="0">
              <a:buNone/>
            </a:pPr>
            <a:r>
              <a:rPr lang="en-US" dirty="0" smtClean="0"/>
              <a:t>2ar </a:t>
            </a:r>
            <a:endParaRPr lang="en-US" dirty="0"/>
          </a:p>
          <a:p>
            <a:r>
              <a:rPr lang="en-US" dirty="0"/>
              <a:t>1.  You should have read the cards up till then – where are they the weakest.</a:t>
            </a:r>
          </a:p>
          <a:p>
            <a:r>
              <a:rPr lang="en-US" dirty="0"/>
              <a:t>2.  have specific link turns you are ready to talk about at all times.  Talk about what it means to win some or all of the link debate for the risk of the </a:t>
            </a:r>
            <a:r>
              <a:rPr lang="en-US" dirty="0" err="1"/>
              <a:t>disad</a:t>
            </a:r>
            <a:endParaRPr lang="en-US" dirty="0"/>
          </a:p>
          <a:p>
            <a:r>
              <a:rPr lang="en-US" dirty="0"/>
              <a:t>3.  impact defense.</a:t>
            </a:r>
          </a:p>
          <a:p>
            <a:r>
              <a:rPr lang="en-US" dirty="0"/>
              <a:t>4.  make an assessment on uniqueness – can I decrease the risk – talk about what it means to win a chunk of uniqueness.</a:t>
            </a:r>
          </a:p>
          <a:p>
            <a:r>
              <a:rPr lang="en-US" dirty="0"/>
              <a:t>5.  don’t be </a:t>
            </a:r>
            <a:r>
              <a:rPr lang="en-US" dirty="0" err="1"/>
              <a:t>pscyhophrenic</a:t>
            </a:r>
            <a:endParaRPr lang="en-US" dirty="0"/>
          </a:p>
          <a:p>
            <a:r>
              <a:rPr lang="en-US" dirty="0"/>
              <a:t>6.  you will be behind on </a:t>
            </a:r>
            <a:r>
              <a:rPr lang="en-US" dirty="0" err="1"/>
              <a:t>uniq</a:t>
            </a:r>
            <a:r>
              <a:rPr lang="en-US" dirty="0"/>
              <a:t> &amp; impact debate against good politics teams.  You should be ahead on the link debate and internal link debate.</a:t>
            </a:r>
          </a:p>
          <a:p>
            <a:pPr marL="0" indent="0">
              <a:buNone/>
            </a:pPr>
            <a:endParaRPr lang="en-US" dirty="0"/>
          </a:p>
        </p:txBody>
      </p:sp>
    </p:spTree>
    <p:extLst>
      <p:ext uri="{BB962C8B-B14F-4D97-AF65-F5344CB8AC3E}">
        <p14:creationId xmlns:p14="http://schemas.microsoft.com/office/powerpoint/2010/main" val="24327129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1ar</a:t>
            </a:r>
            <a:endParaRPr lang="en-US" dirty="0"/>
          </a:p>
        </p:txBody>
      </p:sp>
      <p:sp>
        <p:nvSpPr>
          <p:cNvPr id="3" name="Content Placeholder 2"/>
          <p:cNvSpPr>
            <a:spLocks noGrp="1"/>
          </p:cNvSpPr>
          <p:nvPr>
            <p:ph idx="1"/>
          </p:nvPr>
        </p:nvSpPr>
        <p:spPr/>
        <p:txBody>
          <a:bodyPr>
            <a:normAutofit fontScale="47500" lnSpcReduction="20000"/>
          </a:bodyPr>
          <a:lstStyle/>
          <a:p>
            <a:pPr marL="0" indent="0">
              <a:buNone/>
            </a:pPr>
            <a:r>
              <a:rPr lang="en-US" dirty="0"/>
              <a:t>1.  Have a strategy!</a:t>
            </a:r>
          </a:p>
          <a:p>
            <a:r>
              <a:rPr lang="en-US" dirty="0"/>
              <a:t>-do I want to straight turn</a:t>
            </a:r>
          </a:p>
          <a:p>
            <a:r>
              <a:rPr lang="en-US" dirty="0"/>
              <a:t>- am I extending impact defense to everything</a:t>
            </a:r>
          </a:p>
          <a:p>
            <a:pPr marL="0" indent="0">
              <a:buNone/>
            </a:pPr>
            <a:endParaRPr lang="en-US" dirty="0"/>
          </a:p>
          <a:p>
            <a:pPr marL="0" indent="0">
              <a:buNone/>
            </a:pPr>
            <a:r>
              <a:rPr lang="en-US" dirty="0"/>
              <a:t>2. extend lots of stuff</a:t>
            </a:r>
          </a:p>
          <a:p>
            <a:pPr marL="0" indent="0">
              <a:buNone/>
            </a:pPr>
            <a:endParaRPr lang="en-US" dirty="0"/>
          </a:p>
          <a:p>
            <a:pPr marL="0" indent="0">
              <a:buNone/>
            </a:pPr>
            <a:r>
              <a:rPr lang="en-US" dirty="0"/>
              <a:t>3.  Things to consider while answering it in the 1ar</a:t>
            </a:r>
          </a:p>
          <a:p>
            <a:r>
              <a:rPr lang="en-US" dirty="0"/>
              <a:t>- is there value to argument uniqueness overwhelms the link – if the warrant for passage isn’t connected to the link.  </a:t>
            </a:r>
          </a:p>
          <a:p>
            <a:r>
              <a:rPr lang="en-US" dirty="0"/>
              <a:t>NEVER as a uniqueness argument but as an indict to the link to the </a:t>
            </a:r>
            <a:r>
              <a:rPr lang="en-US" dirty="0" err="1"/>
              <a:t>disad</a:t>
            </a:r>
            <a:r>
              <a:rPr lang="en-US" dirty="0"/>
              <a:t>.</a:t>
            </a:r>
          </a:p>
          <a:p>
            <a:r>
              <a:rPr lang="en-US" dirty="0"/>
              <a:t>NEVER in the 2ac</a:t>
            </a:r>
          </a:p>
          <a:p>
            <a:r>
              <a:rPr lang="en-US" dirty="0"/>
              <a:t>Are your non-</a:t>
            </a:r>
            <a:r>
              <a:rPr lang="en-US" dirty="0" err="1"/>
              <a:t>uniques</a:t>
            </a:r>
            <a:r>
              <a:rPr lang="en-US" dirty="0"/>
              <a:t> related to the link argument</a:t>
            </a:r>
          </a:p>
          <a:p>
            <a:r>
              <a:rPr lang="en-US" dirty="0"/>
              <a:t>-did we sandbag good uniqueness evidence to read</a:t>
            </a:r>
          </a:p>
          <a:p>
            <a:pPr marL="0" indent="0">
              <a:buNone/>
            </a:pPr>
            <a:r>
              <a:rPr lang="en-US" dirty="0"/>
              <a:t> </a:t>
            </a:r>
          </a:p>
          <a:p>
            <a:pPr marL="0" indent="0">
              <a:buNone/>
            </a:pPr>
            <a:r>
              <a:rPr lang="en-US" dirty="0"/>
              <a:t>4.  If you are straight turning – Uniqueness focusing on warrants, multiple link turns, explain specific to scenario.</a:t>
            </a:r>
          </a:p>
          <a:p>
            <a:endParaRPr lang="en-US" dirty="0"/>
          </a:p>
          <a:p>
            <a:pPr marL="0" indent="0">
              <a:buNone/>
            </a:pPr>
            <a:r>
              <a:rPr lang="en-US" dirty="0"/>
              <a:t>5.  If you are not straight turning – impact defense, internal link defense, specific link turns, a few theory arguments.  Quality and then </a:t>
            </a:r>
            <a:r>
              <a:rPr lang="en-US" dirty="0" smtClean="0"/>
              <a:t>quantity</a:t>
            </a:r>
            <a:endParaRPr lang="en-US" dirty="0"/>
          </a:p>
          <a:p>
            <a:endParaRPr lang="en-US" dirty="0"/>
          </a:p>
        </p:txBody>
      </p:sp>
    </p:spTree>
    <p:extLst>
      <p:ext uri="{BB962C8B-B14F-4D97-AF65-F5344CB8AC3E}">
        <p14:creationId xmlns:p14="http://schemas.microsoft.com/office/powerpoint/2010/main" val="13774340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7" end="7"/>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3">
                                            <p:txEl>
                                              <p:pRg st="9" end="9"/>
                                            </p:txEl>
                                          </p:spTgt>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3">
                                            <p:txEl>
                                              <p:pRg st="10" end="10"/>
                                            </p:txEl>
                                          </p:spTgt>
                                        </p:tgtEl>
                                        <p:attrNameLst>
                                          <p:attrName>style.visibility</p:attrName>
                                        </p:attrNameLst>
                                      </p:cBhvr>
                                      <p:to>
                                        <p:strVal val="visible"/>
                                      </p:to>
                                    </p:set>
                                  </p:childTnLst>
                                </p:cTn>
                              </p:par>
                            </p:childTnLst>
                          </p:cTn>
                        </p:par>
                      </p:childTnLst>
                    </p:cTn>
                  </p:par>
                  <p:par>
                    <p:cTn id="39" fill="hold">
                      <p:stCondLst>
                        <p:cond delay="indefinite"/>
                      </p:stCondLst>
                      <p:childTnLst>
                        <p:par>
                          <p:cTn id="40" fill="hold">
                            <p:stCondLst>
                              <p:cond delay="0"/>
                            </p:stCondLst>
                            <p:childTnLst>
                              <p:par>
                                <p:cTn id="41" presetID="1" presetClass="entr" presetSubtype="0" fill="hold" grpId="0" nodeType="clickEffect">
                                  <p:stCondLst>
                                    <p:cond delay="0"/>
                                  </p:stCondLst>
                                  <p:childTnLst>
                                    <p:set>
                                      <p:cBhvr>
                                        <p:cTn id="42" dur="1" fill="hold">
                                          <p:stCondLst>
                                            <p:cond delay="0"/>
                                          </p:stCondLst>
                                        </p:cTn>
                                        <p:tgtEl>
                                          <p:spTgt spid="3">
                                            <p:txEl>
                                              <p:pRg st="11" end="11"/>
                                            </p:txEl>
                                          </p:spTgt>
                                        </p:tgtEl>
                                        <p:attrNameLst>
                                          <p:attrName>style.visibility</p:attrName>
                                        </p:attrNameLst>
                                      </p:cBhvr>
                                      <p:to>
                                        <p:strVal val="visible"/>
                                      </p:to>
                                    </p:set>
                                  </p:childTnLst>
                                </p:cTn>
                              </p:par>
                            </p:childTnLst>
                          </p:cTn>
                        </p:par>
                      </p:childTnLst>
                    </p:cTn>
                  </p:par>
                  <p:par>
                    <p:cTn id="43" fill="hold">
                      <p:stCondLst>
                        <p:cond delay="indefinite"/>
                      </p:stCondLst>
                      <p:childTnLst>
                        <p:par>
                          <p:cTn id="44" fill="hold">
                            <p:stCondLst>
                              <p:cond delay="0"/>
                            </p:stCondLst>
                            <p:childTnLst>
                              <p:par>
                                <p:cTn id="45" presetID="1" presetClass="entr" presetSubtype="0" fill="hold" grpId="0" nodeType="clickEffect">
                                  <p:stCondLst>
                                    <p:cond delay="0"/>
                                  </p:stCondLst>
                                  <p:childTnLst>
                                    <p:set>
                                      <p:cBhvr>
                                        <p:cTn id="46" dur="1" fill="hold">
                                          <p:stCondLst>
                                            <p:cond delay="0"/>
                                          </p:stCondLst>
                                        </p:cTn>
                                        <p:tgtEl>
                                          <p:spTgt spid="3">
                                            <p:txEl>
                                              <p:pRg st="12" end="12"/>
                                            </p:txEl>
                                          </p:spTgt>
                                        </p:tgtEl>
                                        <p:attrNameLst>
                                          <p:attrName>style.visibility</p:attrName>
                                        </p:attrNameLst>
                                      </p:cBhvr>
                                      <p:to>
                                        <p:strVal val="visible"/>
                                      </p:to>
                                    </p:set>
                                  </p:childTnLst>
                                </p:cTn>
                              </p:par>
                            </p:childTnLst>
                          </p:cTn>
                        </p:par>
                      </p:childTnLst>
                    </p:cTn>
                  </p:par>
                  <p:par>
                    <p:cTn id="47" fill="hold">
                      <p:stCondLst>
                        <p:cond delay="indefinite"/>
                      </p:stCondLst>
                      <p:childTnLst>
                        <p:par>
                          <p:cTn id="48" fill="hold">
                            <p:stCondLst>
                              <p:cond delay="0"/>
                            </p:stCondLst>
                            <p:childTnLst>
                              <p:par>
                                <p:cTn id="49" presetID="1" presetClass="entr" presetSubtype="0" fill="hold" grpId="0" nodeType="clickEffect">
                                  <p:stCondLst>
                                    <p:cond delay="0"/>
                                  </p:stCondLst>
                                  <p:childTnLst>
                                    <p:set>
                                      <p:cBhvr>
                                        <p:cTn id="50" dur="1" fill="hold">
                                          <p:stCondLst>
                                            <p:cond delay="0"/>
                                          </p:stCondLst>
                                        </p:cTn>
                                        <p:tgtEl>
                                          <p:spTgt spid="3">
                                            <p:txEl>
                                              <p:pRg st="13" end="13"/>
                                            </p:txEl>
                                          </p:spTgt>
                                        </p:tgtEl>
                                        <p:attrNameLst>
                                          <p:attrName>style.visibility</p:attrName>
                                        </p:attrNameLst>
                                      </p:cBhvr>
                                      <p:to>
                                        <p:strVal val="visible"/>
                                      </p:to>
                                    </p:set>
                                  </p:childTnLst>
                                </p:cTn>
                              </p:par>
                            </p:childTnLst>
                          </p:cTn>
                        </p:par>
                      </p:childTnLst>
                    </p:cTn>
                  </p:par>
                  <p:par>
                    <p:cTn id="51" fill="hold">
                      <p:stCondLst>
                        <p:cond delay="indefinite"/>
                      </p:stCondLst>
                      <p:childTnLst>
                        <p:par>
                          <p:cTn id="52" fill="hold">
                            <p:stCondLst>
                              <p:cond delay="0"/>
                            </p:stCondLst>
                            <p:childTnLst>
                              <p:par>
                                <p:cTn id="53" presetID="1" presetClass="entr" presetSubtype="0" fill="hold" grpId="0" nodeType="clickEffect">
                                  <p:stCondLst>
                                    <p:cond delay="0"/>
                                  </p:stCondLst>
                                  <p:childTnLst>
                                    <p:set>
                                      <p:cBhvr>
                                        <p:cTn id="54" dur="1" fill="hold">
                                          <p:stCondLst>
                                            <p:cond delay="0"/>
                                          </p:stCondLst>
                                        </p:cTn>
                                        <p:tgtEl>
                                          <p:spTgt spid="3">
                                            <p:txEl>
                                              <p:pRg st="15" end="1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2ac 1.0</a:t>
            </a:r>
            <a:endParaRPr lang="en-US" dirty="0"/>
          </a:p>
        </p:txBody>
      </p:sp>
      <p:sp>
        <p:nvSpPr>
          <p:cNvPr id="3" name="Content Placeholder 2"/>
          <p:cNvSpPr>
            <a:spLocks noGrp="1"/>
          </p:cNvSpPr>
          <p:nvPr>
            <p:ph idx="1"/>
          </p:nvPr>
        </p:nvSpPr>
        <p:spPr/>
        <p:txBody>
          <a:bodyPr>
            <a:normAutofit fontScale="92500" lnSpcReduction="20000"/>
          </a:bodyPr>
          <a:lstStyle/>
          <a:p>
            <a:pPr marL="0" indent="0">
              <a:buNone/>
            </a:pPr>
            <a:r>
              <a:rPr lang="en-US" dirty="0"/>
              <a:t>1.  Screwing with the </a:t>
            </a:r>
            <a:r>
              <a:rPr lang="en-US" dirty="0" err="1"/>
              <a:t>neg</a:t>
            </a:r>
            <a:r>
              <a:rPr lang="en-US" dirty="0"/>
              <a:t> block</a:t>
            </a:r>
          </a:p>
          <a:p>
            <a:r>
              <a:rPr lang="en-US" dirty="0"/>
              <a:t>-great variety of answers</a:t>
            </a:r>
          </a:p>
          <a:p>
            <a:r>
              <a:rPr lang="en-US" dirty="0"/>
              <a:t>-do not read cards that make the same argument</a:t>
            </a:r>
          </a:p>
          <a:p>
            <a:r>
              <a:rPr lang="en-US" dirty="0"/>
              <a:t>-theory, theory, theory</a:t>
            </a:r>
          </a:p>
          <a:p>
            <a:r>
              <a:rPr lang="en-US" dirty="0"/>
              <a:t>-impact defense on their impact evidence</a:t>
            </a:r>
          </a:p>
          <a:p>
            <a:r>
              <a:rPr lang="en-US" dirty="0"/>
              <a:t>-read internal link take-outs. Usually the weakest part of the </a:t>
            </a:r>
            <a:r>
              <a:rPr lang="en-US" dirty="0" err="1"/>
              <a:t>disad</a:t>
            </a:r>
            <a:endParaRPr lang="en-US" dirty="0"/>
          </a:p>
          <a:p>
            <a:r>
              <a:rPr lang="en-US" dirty="0"/>
              <a:t>-feel free to sand-bag good uniqueness cards.</a:t>
            </a:r>
          </a:p>
          <a:p>
            <a:r>
              <a:rPr lang="en-US" dirty="0"/>
              <a:t>-link uniqueness in the 2ac</a:t>
            </a:r>
          </a:p>
          <a:p>
            <a:r>
              <a:rPr lang="en-US" dirty="0"/>
              <a:t>-thumpers</a:t>
            </a:r>
          </a:p>
          <a:p>
            <a:endParaRPr lang="en-US" dirty="0"/>
          </a:p>
        </p:txBody>
      </p:sp>
    </p:spTree>
    <p:extLst>
      <p:ext uri="{BB962C8B-B14F-4D97-AF65-F5344CB8AC3E}">
        <p14:creationId xmlns:p14="http://schemas.microsoft.com/office/powerpoint/2010/main" val="38646022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grpId="0"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fade">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fade">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grpId="0"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fade">
                                      <p:cBhvr>
                                        <p:cTn id="37" dur="500"/>
                                        <p:tgtEl>
                                          <p:spTgt spid="3">
                                            <p:txEl>
                                              <p:pRg st="6" end="6"/>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0" presetClass="entr" presetSubtype="0" fill="hold" grpId="0" nodeType="clickEffect">
                                  <p:stCondLst>
                                    <p:cond delay="0"/>
                                  </p:stCondLst>
                                  <p:childTnLst>
                                    <p:set>
                                      <p:cBhvr>
                                        <p:cTn id="41" dur="1" fill="hold">
                                          <p:stCondLst>
                                            <p:cond delay="0"/>
                                          </p:stCondLst>
                                        </p:cTn>
                                        <p:tgtEl>
                                          <p:spTgt spid="3">
                                            <p:txEl>
                                              <p:pRg st="7" end="7"/>
                                            </p:txEl>
                                          </p:spTgt>
                                        </p:tgtEl>
                                        <p:attrNameLst>
                                          <p:attrName>style.visibility</p:attrName>
                                        </p:attrNameLst>
                                      </p:cBhvr>
                                      <p:to>
                                        <p:strVal val="visible"/>
                                      </p:to>
                                    </p:set>
                                    <p:animEffect transition="in" filter="fade">
                                      <p:cBhvr>
                                        <p:cTn id="42" dur="500"/>
                                        <p:tgtEl>
                                          <p:spTgt spid="3">
                                            <p:txEl>
                                              <p:pRg st="7" end="7"/>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10" presetClass="entr" presetSubtype="0" fill="hold" grpId="0" nodeType="clickEffect">
                                  <p:stCondLst>
                                    <p:cond delay="0"/>
                                  </p:stCondLst>
                                  <p:childTnLst>
                                    <p:set>
                                      <p:cBhvr>
                                        <p:cTn id="46" dur="1" fill="hold">
                                          <p:stCondLst>
                                            <p:cond delay="0"/>
                                          </p:stCondLst>
                                        </p:cTn>
                                        <p:tgtEl>
                                          <p:spTgt spid="3">
                                            <p:txEl>
                                              <p:pRg st="8" end="8"/>
                                            </p:txEl>
                                          </p:spTgt>
                                        </p:tgtEl>
                                        <p:attrNameLst>
                                          <p:attrName>style.visibility</p:attrName>
                                        </p:attrNameLst>
                                      </p:cBhvr>
                                      <p:to>
                                        <p:strVal val="visible"/>
                                      </p:to>
                                    </p:set>
                                    <p:animEffect transition="in" filter="fade">
                                      <p:cBhvr>
                                        <p:cTn id="47" dur="500"/>
                                        <p:tgtEl>
                                          <p:spTgt spid="3">
                                            <p:txEl>
                                              <p:pRg st="8" end="8"/>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2ac 1.1</a:t>
            </a:r>
            <a:endParaRPr lang="en-US" dirty="0"/>
          </a:p>
        </p:txBody>
      </p:sp>
      <p:sp>
        <p:nvSpPr>
          <p:cNvPr id="3" name="Content Placeholder 2"/>
          <p:cNvSpPr>
            <a:spLocks noGrp="1"/>
          </p:cNvSpPr>
          <p:nvPr>
            <p:ph idx="1"/>
          </p:nvPr>
        </p:nvSpPr>
        <p:spPr/>
        <p:txBody>
          <a:bodyPr/>
          <a:lstStyle/>
          <a:p>
            <a:pPr marL="0" indent="0">
              <a:buNone/>
            </a:pPr>
            <a:r>
              <a:rPr lang="en-US" dirty="0"/>
              <a:t>Strategic 2ac inclusions</a:t>
            </a:r>
          </a:p>
          <a:p>
            <a:r>
              <a:rPr lang="en-US" dirty="0"/>
              <a:t>-winners-win link turn – always</a:t>
            </a:r>
          </a:p>
          <a:p>
            <a:r>
              <a:rPr lang="en-US" dirty="0"/>
              <a:t>- multiple link turns specific to the </a:t>
            </a:r>
            <a:r>
              <a:rPr lang="en-US" dirty="0" err="1"/>
              <a:t>aff</a:t>
            </a:r>
            <a:endParaRPr lang="en-US" dirty="0"/>
          </a:p>
          <a:p>
            <a:r>
              <a:rPr lang="en-US" dirty="0"/>
              <a:t>-link uniqueness</a:t>
            </a:r>
          </a:p>
          <a:p>
            <a:r>
              <a:rPr lang="en-US" dirty="0"/>
              <a:t>-thumpers</a:t>
            </a:r>
          </a:p>
          <a:p>
            <a:endParaRPr lang="en-US" dirty="0"/>
          </a:p>
        </p:txBody>
      </p:sp>
    </p:spTree>
    <p:extLst>
      <p:ext uri="{BB962C8B-B14F-4D97-AF65-F5344CB8AC3E}">
        <p14:creationId xmlns:p14="http://schemas.microsoft.com/office/powerpoint/2010/main" val="160314328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2ac 1.2</a:t>
            </a:r>
            <a:endParaRPr lang="en-US" dirty="0"/>
          </a:p>
        </p:txBody>
      </p:sp>
      <p:sp>
        <p:nvSpPr>
          <p:cNvPr id="3" name="Content Placeholder 2"/>
          <p:cNvSpPr>
            <a:spLocks noGrp="1"/>
          </p:cNvSpPr>
          <p:nvPr>
            <p:ph idx="1"/>
          </p:nvPr>
        </p:nvSpPr>
        <p:spPr/>
        <p:txBody>
          <a:bodyPr/>
          <a:lstStyle/>
          <a:p>
            <a:pPr marL="0" indent="0">
              <a:buNone/>
            </a:pPr>
            <a:r>
              <a:rPr lang="en-US" dirty="0" smtClean="0"/>
              <a:t>Other strategic inclusions</a:t>
            </a:r>
            <a:endParaRPr lang="en-US" dirty="0"/>
          </a:p>
          <a:p>
            <a:r>
              <a:rPr lang="en-US" dirty="0"/>
              <a:t>-impact turns to the bill</a:t>
            </a:r>
          </a:p>
          <a:p>
            <a:r>
              <a:rPr lang="en-US" dirty="0"/>
              <a:t>-theory arguments.</a:t>
            </a:r>
          </a:p>
          <a:p>
            <a:r>
              <a:rPr lang="en-US" dirty="0"/>
              <a:t>-</a:t>
            </a:r>
            <a:r>
              <a:rPr lang="en-US" dirty="0" err="1"/>
              <a:t>prez</a:t>
            </a:r>
            <a:r>
              <a:rPr lang="en-US" dirty="0"/>
              <a:t> not </a:t>
            </a:r>
            <a:r>
              <a:rPr lang="en-US" dirty="0" smtClean="0"/>
              <a:t>involved</a:t>
            </a:r>
          </a:p>
          <a:p>
            <a:r>
              <a:rPr lang="en-US" dirty="0" smtClean="0"/>
              <a:t>Capital doesn’t trade-off</a:t>
            </a:r>
            <a:endParaRPr lang="en-US" dirty="0"/>
          </a:p>
          <a:p>
            <a:endParaRPr lang="en-US" dirty="0"/>
          </a:p>
        </p:txBody>
      </p:sp>
    </p:spTree>
    <p:extLst>
      <p:ext uri="{BB962C8B-B14F-4D97-AF65-F5344CB8AC3E}">
        <p14:creationId xmlns:p14="http://schemas.microsoft.com/office/powerpoint/2010/main" val="11758361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2ac 1.3</a:t>
            </a:r>
            <a:endParaRPr lang="en-US" dirty="0"/>
          </a:p>
        </p:txBody>
      </p:sp>
      <p:sp>
        <p:nvSpPr>
          <p:cNvPr id="3" name="Content Placeholder 2"/>
          <p:cNvSpPr>
            <a:spLocks noGrp="1"/>
          </p:cNvSpPr>
          <p:nvPr>
            <p:ph idx="1"/>
          </p:nvPr>
        </p:nvSpPr>
        <p:spPr/>
        <p:txBody>
          <a:bodyPr/>
          <a:lstStyle/>
          <a:p>
            <a:pPr marL="0" indent="0">
              <a:buNone/>
            </a:pPr>
            <a:r>
              <a:rPr lang="en-US" dirty="0"/>
              <a:t>Consider the net benefit</a:t>
            </a:r>
          </a:p>
          <a:p>
            <a:r>
              <a:rPr lang="en-US" dirty="0"/>
              <a:t>-don’t read answers the </a:t>
            </a:r>
            <a:r>
              <a:rPr lang="en-US" dirty="0" err="1"/>
              <a:t>cp</a:t>
            </a:r>
            <a:r>
              <a:rPr lang="en-US" dirty="0"/>
              <a:t> sucks up.  Be able to read that the difference isn’t popular</a:t>
            </a:r>
          </a:p>
          <a:p>
            <a:r>
              <a:rPr lang="en-US" dirty="0"/>
              <a:t>-counterplan is unpopular – be prepared to look through </a:t>
            </a:r>
            <a:r>
              <a:rPr lang="en-US" dirty="0" err="1"/>
              <a:t>backfiles</a:t>
            </a:r>
            <a:r>
              <a:rPr lang="en-US" dirty="0"/>
              <a:t>/analytical arguments.</a:t>
            </a:r>
          </a:p>
          <a:p>
            <a:pPr marL="0" indent="0">
              <a:buNone/>
            </a:pPr>
            <a:endParaRPr lang="en-US" dirty="0"/>
          </a:p>
        </p:txBody>
      </p:sp>
    </p:spTree>
    <p:extLst>
      <p:ext uri="{BB962C8B-B14F-4D97-AF65-F5344CB8AC3E}">
        <p14:creationId xmlns:p14="http://schemas.microsoft.com/office/powerpoint/2010/main" val="136101711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Researching Politics</a:t>
            </a:r>
            <a:endParaRPr lang="en-US" dirty="0"/>
          </a:p>
        </p:txBody>
      </p:sp>
      <p:sp>
        <p:nvSpPr>
          <p:cNvPr id="3" name="Content Placeholder 2"/>
          <p:cNvSpPr>
            <a:spLocks noGrp="1"/>
          </p:cNvSpPr>
          <p:nvPr>
            <p:ph idx="1"/>
          </p:nvPr>
        </p:nvSpPr>
        <p:spPr/>
        <p:txBody>
          <a:bodyPr>
            <a:normAutofit fontScale="40000" lnSpcReduction="20000"/>
          </a:bodyPr>
          <a:lstStyle/>
          <a:p>
            <a:pPr marL="0" indent="0">
              <a:buNone/>
            </a:pPr>
            <a:r>
              <a:rPr lang="en-US" dirty="0"/>
              <a:t>1.  Search the week before – Obama congress – to create a list of </a:t>
            </a:r>
            <a:r>
              <a:rPr lang="en-US" dirty="0" err="1"/>
              <a:t>disads</a:t>
            </a:r>
            <a:endParaRPr lang="en-US" dirty="0"/>
          </a:p>
          <a:p>
            <a:pPr marL="0" indent="0">
              <a:buNone/>
            </a:pPr>
            <a:r>
              <a:rPr lang="en-US" dirty="0"/>
              <a:t>2.  make friends to find out what other </a:t>
            </a:r>
            <a:r>
              <a:rPr lang="en-US" dirty="0" err="1"/>
              <a:t>disads</a:t>
            </a:r>
            <a:r>
              <a:rPr lang="en-US" dirty="0"/>
              <a:t> are being read</a:t>
            </a:r>
          </a:p>
          <a:p>
            <a:r>
              <a:rPr lang="en-US" dirty="0" smtClean="0"/>
              <a:t>a</a:t>
            </a:r>
            <a:r>
              <a:rPr lang="en-US" dirty="0"/>
              <a:t>.  college friends</a:t>
            </a:r>
          </a:p>
          <a:p>
            <a:r>
              <a:rPr lang="en-US" dirty="0" smtClean="0"/>
              <a:t>b</a:t>
            </a:r>
            <a:r>
              <a:rPr lang="en-US" dirty="0"/>
              <a:t>.  camp friends from across the country</a:t>
            </a:r>
          </a:p>
          <a:p>
            <a:r>
              <a:rPr lang="en-US" dirty="0" smtClean="0"/>
              <a:t>c</a:t>
            </a:r>
            <a:r>
              <a:rPr lang="en-US" dirty="0"/>
              <a:t>.  use cross-x and files to purchase indexes to find out what will be read</a:t>
            </a:r>
          </a:p>
          <a:p>
            <a:pPr marL="0" indent="0">
              <a:buNone/>
            </a:pPr>
            <a:r>
              <a:rPr lang="en-US" dirty="0"/>
              <a:t>3.  create your list of all possible </a:t>
            </a:r>
            <a:r>
              <a:rPr lang="en-US" dirty="0" err="1"/>
              <a:t>disads</a:t>
            </a:r>
            <a:r>
              <a:rPr lang="en-US" dirty="0"/>
              <a:t> and start researching</a:t>
            </a:r>
          </a:p>
          <a:p>
            <a:r>
              <a:rPr lang="en-US" dirty="0" smtClean="0"/>
              <a:t>a</a:t>
            </a:r>
            <a:r>
              <a:rPr lang="en-US" dirty="0"/>
              <a:t>.  uniqueness both ways</a:t>
            </a:r>
          </a:p>
          <a:p>
            <a:r>
              <a:rPr lang="en-US" dirty="0" smtClean="0"/>
              <a:t>b</a:t>
            </a:r>
            <a:r>
              <a:rPr lang="en-US" dirty="0"/>
              <a:t>.  </a:t>
            </a:r>
            <a:r>
              <a:rPr lang="en-US" dirty="0" err="1"/>
              <a:t>mpx</a:t>
            </a:r>
            <a:r>
              <a:rPr lang="en-US" dirty="0"/>
              <a:t> defense to most – unless uniqueness is overwhelming in a particular way you don’t need</a:t>
            </a:r>
          </a:p>
          <a:p>
            <a:r>
              <a:rPr lang="en-US" dirty="0" smtClean="0"/>
              <a:t>c</a:t>
            </a:r>
            <a:r>
              <a:rPr lang="en-US" dirty="0"/>
              <a:t>.  IL answers to the impact  you want to read</a:t>
            </a:r>
          </a:p>
          <a:p>
            <a:pPr marL="0" indent="0">
              <a:buNone/>
            </a:pPr>
            <a:r>
              <a:rPr lang="en-US" dirty="0"/>
              <a:t>4.  Once you decide uniqueness is one sided pick a </a:t>
            </a:r>
            <a:r>
              <a:rPr lang="en-US" dirty="0" err="1"/>
              <a:t>disad</a:t>
            </a:r>
            <a:r>
              <a:rPr lang="en-US" dirty="0"/>
              <a:t> based on that – all good debaters know this</a:t>
            </a:r>
          </a:p>
          <a:p>
            <a:r>
              <a:rPr lang="en-US" dirty="0" smtClean="0"/>
              <a:t>a</a:t>
            </a:r>
            <a:r>
              <a:rPr lang="en-US" dirty="0"/>
              <a:t>.  Brute force strategy for researching politics</a:t>
            </a:r>
          </a:p>
          <a:p>
            <a:r>
              <a:rPr lang="en-US" dirty="0"/>
              <a:t>	</a:t>
            </a:r>
            <a:r>
              <a:rPr lang="en-US" dirty="0" err="1" smtClean="0"/>
              <a:t>i</a:t>
            </a:r>
            <a:r>
              <a:rPr lang="en-US" dirty="0"/>
              <a:t>.  type title into </a:t>
            </a:r>
            <a:r>
              <a:rPr lang="en-US" dirty="0" err="1"/>
              <a:t>google</a:t>
            </a:r>
            <a:r>
              <a:rPr lang="en-US" dirty="0"/>
              <a:t> news &amp; </a:t>
            </a:r>
            <a:r>
              <a:rPr lang="en-US" dirty="0" err="1"/>
              <a:t>lexis-nexis</a:t>
            </a:r>
            <a:r>
              <a:rPr lang="en-US" dirty="0"/>
              <a:t> and read EVERY article</a:t>
            </a:r>
          </a:p>
          <a:p>
            <a:r>
              <a:rPr lang="en-US" dirty="0"/>
              <a:t>	</a:t>
            </a:r>
            <a:r>
              <a:rPr lang="en-US" dirty="0" smtClean="0"/>
              <a:t>ii</a:t>
            </a:r>
            <a:r>
              <a:rPr lang="en-US" dirty="0"/>
              <a:t>.  copy articles into WORD and change key words to bold to improve processing speed</a:t>
            </a:r>
          </a:p>
          <a:p>
            <a:r>
              <a:rPr lang="en-US" dirty="0" smtClean="0"/>
              <a:t>b</a:t>
            </a:r>
            <a:r>
              <a:rPr lang="en-US" dirty="0"/>
              <a:t>.  finesse strategy for researching politics</a:t>
            </a:r>
          </a:p>
          <a:p>
            <a:r>
              <a:rPr lang="en-US" dirty="0"/>
              <a:t>	</a:t>
            </a:r>
            <a:r>
              <a:rPr lang="en-US" dirty="0" err="1" smtClean="0"/>
              <a:t>i</a:t>
            </a:r>
            <a:r>
              <a:rPr lang="en-US" dirty="0"/>
              <a:t>. refine your searches to make sure you cover everything that is in the lit</a:t>
            </a:r>
          </a:p>
          <a:p>
            <a:r>
              <a:rPr lang="en-US" dirty="0"/>
              <a:t>	</a:t>
            </a:r>
            <a:r>
              <a:rPr lang="en-US" dirty="0" smtClean="0"/>
              <a:t>ii</a:t>
            </a:r>
            <a:r>
              <a:rPr lang="en-US" dirty="0"/>
              <a:t>.  cut enough articles to guarantee uniqueness – if you can’t guarantee – keep working</a:t>
            </a:r>
          </a:p>
          <a:p>
            <a:r>
              <a:rPr lang="en-US" dirty="0" smtClean="0"/>
              <a:t>c</a:t>
            </a:r>
            <a:r>
              <a:rPr lang="en-US" dirty="0"/>
              <a:t>.  things you do regardless of your strategy</a:t>
            </a:r>
          </a:p>
          <a:p>
            <a:r>
              <a:rPr lang="en-US" dirty="0"/>
              <a:t>	</a:t>
            </a:r>
            <a:r>
              <a:rPr lang="en-US" dirty="0" err="1" smtClean="0"/>
              <a:t>i</a:t>
            </a:r>
            <a:r>
              <a:rPr lang="en-US" dirty="0"/>
              <a:t>.  make a list of the non-unique warrants – cut/write answers for the block</a:t>
            </a:r>
          </a:p>
          <a:p>
            <a:r>
              <a:rPr lang="en-US" dirty="0"/>
              <a:t>	</a:t>
            </a:r>
            <a:r>
              <a:rPr lang="en-US" dirty="0" smtClean="0"/>
              <a:t>ii</a:t>
            </a:r>
            <a:r>
              <a:rPr lang="en-US" dirty="0"/>
              <a:t>.  make sure Obama is key to the passage – research this including phrases like “political capital”</a:t>
            </a:r>
          </a:p>
          <a:p>
            <a:pPr marL="0" indent="0">
              <a:buNone/>
            </a:pPr>
            <a:endParaRPr lang="en-US" dirty="0"/>
          </a:p>
        </p:txBody>
      </p:sp>
    </p:spTree>
    <p:extLst>
      <p:ext uri="{BB962C8B-B14F-4D97-AF65-F5344CB8AC3E}">
        <p14:creationId xmlns:p14="http://schemas.microsoft.com/office/powerpoint/2010/main" val="210032243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Researching Politics</a:t>
            </a:r>
            <a:endParaRPr lang="en-US" dirty="0"/>
          </a:p>
        </p:txBody>
      </p:sp>
      <p:sp>
        <p:nvSpPr>
          <p:cNvPr id="3" name="Content Placeholder 2"/>
          <p:cNvSpPr>
            <a:spLocks noGrp="1"/>
          </p:cNvSpPr>
          <p:nvPr>
            <p:ph idx="1"/>
          </p:nvPr>
        </p:nvSpPr>
        <p:spPr/>
        <p:txBody>
          <a:bodyPr>
            <a:normAutofit fontScale="47500" lnSpcReduction="20000"/>
          </a:bodyPr>
          <a:lstStyle/>
          <a:p>
            <a:pPr marL="0" indent="0">
              <a:buNone/>
            </a:pPr>
            <a:r>
              <a:rPr lang="en-US" dirty="0"/>
              <a:t>5.  impact research</a:t>
            </a:r>
          </a:p>
          <a:p>
            <a:r>
              <a:rPr lang="en-US" dirty="0" smtClean="0"/>
              <a:t>a</a:t>
            </a:r>
            <a:r>
              <a:rPr lang="en-US" dirty="0"/>
              <a:t>.  if you are </a:t>
            </a:r>
            <a:r>
              <a:rPr lang="en-US" dirty="0" err="1"/>
              <a:t>aff</a:t>
            </a:r>
            <a:r>
              <a:rPr lang="en-US" dirty="0"/>
              <a:t> don’t impact turn – research link turns &amp; have uniqueness</a:t>
            </a:r>
          </a:p>
          <a:p>
            <a:r>
              <a:rPr lang="en-US" dirty="0" smtClean="0"/>
              <a:t>b</a:t>
            </a:r>
            <a:r>
              <a:rPr lang="en-US" dirty="0"/>
              <a:t>.  make sure you have a big external and internal impact scenarios</a:t>
            </a:r>
          </a:p>
          <a:p>
            <a:r>
              <a:rPr lang="en-US" dirty="0" smtClean="0"/>
              <a:t>c</a:t>
            </a:r>
            <a:r>
              <a:rPr lang="en-US" dirty="0"/>
              <a:t>.  be prepared for </a:t>
            </a:r>
            <a:r>
              <a:rPr lang="en-US" dirty="0" err="1"/>
              <a:t>mpx</a:t>
            </a:r>
            <a:r>
              <a:rPr lang="en-US" dirty="0"/>
              <a:t> turns before you read a </a:t>
            </a:r>
            <a:r>
              <a:rPr lang="en-US" dirty="0" err="1"/>
              <a:t>disad</a:t>
            </a:r>
            <a:endParaRPr lang="en-US" dirty="0"/>
          </a:p>
          <a:p>
            <a:r>
              <a:rPr lang="en-US" dirty="0" smtClean="0"/>
              <a:t>d</a:t>
            </a:r>
            <a:r>
              <a:rPr lang="en-US" dirty="0"/>
              <a:t>.  go old school to look for new and varied </a:t>
            </a:r>
            <a:r>
              <a:rPr lang="en-US" dirty="0" err="1"/>
              <a:t>mpx</a:t>
            </a:r>
            <a:endParaRPr lang="en-US" dirty="0"/>
          </a:p>
          <a:p>
            <a:r>
              <a:rPr lang="en-US" dirty="0"/>
              <a:t>	</a:t>
            </a:r>
            <a:r>
              <a:rPr lang="en-US" dirty="0" err="1" smtClean="0"/>
              <a:t>i</a:t>
            </a:r>
            <a:r>
              <a:rPr lang="en-US" dirty="0"/>
              <a:t>.  think tanks discuss proposed bills in congress</a:t>
            </a:r>
          </a:p>
          <a:p>
            <a:r>
              <a:rPr lang="en-US" dirty="0"/>
              <a:t>	</a:t>
            </a:r>
            <a:r>
              <a:rPr lang="en-US" dirty="0" smtClean="0"/>
              <a:t>ii</a:t>
            </a:r>
            <a:r>
              <a:rPr lang="en-US" dirty="0"/>
              <a:t>.  congressional testimony is great for economy internal links</a:t>
            </a:r>
          </a:p>
          <a:p>
            <a:pPr marL="0" indent="0">
              <a:buNone/>
            </a:pPr>
            <a:r>
              <a:rPr lang="en-US" dirty="0"/>
              <a:t>6.  Link uniqueness file – research these for the </a:t>
            </a:r>
            <a:r>
              <a:rPr lang="en-US" dirty="0" err="1"/>
              <a:t>aff</a:t>
            </a:r>
            <a:r>
              <a:rPr lang="en-US" dirty="0"/>
              <a:t> &amp; </a:t>
            </a:r>
            <a:r>
              <a:rPr lang="en-US" dirty="0" err="1"/>
              <a:t>Neg</a:t>
            </a:r>
            <a:endParaRPr lang="en-US" dirty="0"/>
          </a:p>
          <a:p>
            <a:r>
              <a:rPr lang="en-US" dirty="0" smtClean="0"/>
              <a:t>a</a:t>
            </a:r>
            <a:r>
              <a:rPr lang="en-US" dirty="0"/>
              <a:t>.  PC – yes/no</a:t>
            </a:r>
          </a:p>
          <a:p>
            <a:r>
              <a:rPr lang="en-US" dirty="0" smtClean="0"/>
              <a:t>b</a:t>
            </a:r>
            <a:r>
              <a:rPr lang="en-US" dirty="0"/>
              <a:t>.  congress likes each other – doesn’t like each other</a:t>
            </a:r>
          </a:p>
          <a:p>
            <a:r>
              <a:rPr lang="en-US" dirty="0" smtClean="0"/>
              <a:t>c</a:t>
            </a:r>
            <a:r>
              <a:rPr lang="en-US" dirty="0"/>
              <a:t>.  Obama getting wins now – Obama losing now</a:t>
            </a:r>
          </a:p>
          <a:p>
            <a:r>
              <a:rPr lang="en-US" dirty="0" smtClean="0"/>
              <a:t>d</a:t>
            </a:r>
            <a:r>
              <a:rPr lang="en-US" dirty="0"/>
              <a:t>.  </a:t>
            </a:r>
            <a:r>
              <a:rPr lang="en-US" dirty="0" err="1"/>
              <a:t>Bipart</a:t>
            </a:r>
            <a:r>
              <a:rPr lang="en-US" dirty="0"/>
              <a:t> now / Partisan now</a:t>
            </a:r>
          </a:p>
          <a:p>
            <a:r>
              <a:rPr lang="en-US" dirty="0" smtClean="0"/>
              <a:t>e</a:t>
            </a:r>
            <a:r>
              <a:rPr lang="en-US" dirty="0"/>
              <a:t>.  Obama making concessions now – no concessions now</a:t>
            </a:r>
          </a:p>
          <a:p>
            <a:r>
              <a:rPr lang="en-US" dirty="0" smtClean="0"/>
              <a:t>f</a:t>
            </a:r>
            <a:r>
              <a:rPr lang="en-US" dirty="0"/>
              <a:t>.  </a:t>
            </a:r>
            <a:r>
              <a:rPr lang="en-US" dirty="0" err="1"/>
              <a:t>obama</a:t>
            </a:r>
            <a:r>
              <a:rPr lang="en-US" dirty="0"/>
              <a:t> popular / unpopular</a:t>
            </a:r>
          </a:p>
          <a:p>
            <a:pPr marL="0" indent="0">
              <a:buNone/>
            </a:pPr>
            <a:r>
              <a:rPr lang="en-US" dirty="0"/>
              <a:t>7.  Have a solid internal link file</a:t>
            </a:r>
          </a:p>
          <a:p>
            <a:r>
              <a:rPr lang="en-US" dirty="0" smtClean="0"/>
              <a:t>a</a:t>
            </a:r>
            <a:r>
              <a:rPr lang="en-US" dirty="0"/>
              <a:t>.  produced one at most camps so they are online</a:t>
            </a:r>
          </a:p>
          <a:p>
            <a:r>
              <a:rPr lang="en-US" dirty="0" smtClean="0"/>
              <a:t>b</a:t>
            </a:r>
            <a:r>
              <a:rPr lang="en-US" dirty="0"/>
              <a:t>.  research what is key to the agenda at the start of each semester to improve your link arguments</a:t>
            </a:r>
          </a:p>
          <a:p>
            <a:r>
              <a:rPr lang="en-US" dirty="0" smtClean="0"/>
              <a:t>c</a:t>
            </a:r>
            <a:r>
              <a:rPr lang="en-US" dirty="0"/>
              <a:t>.  use old school cards to support your updated link &amp; uniqueness arguments</a:t>
            </a:r>
          </a:p>
          <a:p>
            <a:endParaRPr lang="en-US" dirty="0"/>
          </a:p>
        </p:txBody>
      </p:sp>
    </p:spTree>
    <p:extLst>
      <p:ext uri="{BB962C8B-B14F-4D97-AF65-F5344CB8AC3E}">
        <p14:creationId xmlns:p14="http://schemas.microsoft.com/office/powerpoint/2010/main" val="402001113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How to pick your </a:t>
            </a:r>
            <a:r>
              <a:rPr lang="en-US" dirty="0" err="1"/>
              <a:t>disad</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dirty="0"/>
              <a:t>1.  Link Debate – certain </a:t>
            </a:r>
            <a:r>
              <a:rPr lang="en-US" dirty="0" err="1"/>
              <a:t>affs</a:t>
            </a:r>
            <a:r>
              <a:rPr lang="en-US" dirty="0"/>
              <a:t> just go a certain way.  </a:t>
            </a:r>
            <a:r>
              <a:rPr lang="en-US" dirty="0" err="1"/>
              <a:t>Gotta</a:t>
            </a:r>
            <a:r>
              <a:rPr lang="en-US" dirty="0"/>
              <a:t> win </a:t>
            </a:r>
            <a:r>
              <a:rPr lang="en-US" dirty="0" smtClean="0"/>
              <a:t>that. In </a:t>
            </a:r>
            <a:r>
              <a:rPr lang="en-US" dirty="0"/>
              <a:t>my mind, need to win its unpopular or get another </a:t>
            </a:r>
            <a:r>
              <a:rPr lang="en-US" dirty="0" err="1"/>
              <a:t>disad</a:t>
            </a:r>
            <a:r>
              <a:rPr lang="en-US" dirty="0"/>
              <a:t>.</a:t>
            </a:r>
          </a:p>
          <a:p>
            <a:pPr marL="0" indent="0">
              <a:buNone/>
            </a:pPr>
            <a:endParaRPr lang="en-US" dirty="0"/>
          </a:p>
          <a:p>
            <a:pPr marL="0" indent="0">
              <a:buNone/>
            </a:pPr>
            <a:r>
              <a:rPr lang="en-US" dirty="0"/>
              <a:t>2.  uniqueness debate – Based on the literature.  In my mind, this is using the literature to find agenda items that will pass.</a:t>
            </a:r>
          </a:p>
          <a:p>
            <a:pPr marL="0" indent="0">
              <a:buNone/>
            </a:pPr>
            <a:endParaRPr lang="en-US" dirty="0"/>
          </a:p>
          <a:p>
            <a:pPr marL="0" indent="0">
              <a:buNone/>
            </a:pPr>
            <a:r>
              <a:rPr lang="en-US" dirty="0"/>
              <a:t>3.  Impact scenarios – external &amp; internal.</a:t>
            </a:r>
          </a:p>
          <a:p>
            <a:pPr marL="0" indent="0">
              <a:buNone/>
            </a:pPr>
            <a:endParaRPr lang="en-US" dirty="0"/>
          </a:p>
          <a:p>
            <a:pPr marL="0" indent="0">
              <a:buNone/>
            </a:pPr>
            <a:r>
              <a:rPr lang="en-US" dirty="0"/>
              <a:t>4.  Versus K </a:t>
            </a:r>
            <a:r>
              <a:rPr lang="en-US" dirty="0" err="1"/>
              <a:t>affs</a:t>
            </a:r>
            <a:r>
              <a:rPr lang="en-US" dirty="0"/>
              <a:t> – pick based on the impact – not even the uniqueness.  Just a passable card.</a:t>
            </a:r>
          </a:p>
          <a:p>
            <a:endParaRPr lang="en-US" dirty="0"/>
          </a:p>
        </p:txBody>
      </p:sp>
    </p:spTree>
    <p:extLst>
      <p:ext uri="{BB962C8B-B14F-4D97-AF65-F5344CB8AC3E}">
        <p14:creationId xmlns:p14="http://schemas.microsoft.com/office/powerpoint/2010/main" val="315054158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0" presetClass="entr" presetSubtype="0" fill="hold"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animEffect transition="in" filter="fade">
                                      <p:cBhvr>
                                        <p:cTn id="11" dur="500"/>
                                        <p:tgtEl>
                                          <p:spTgt spid="3">
                                            <p:txEl>
                                              <p:pRg st="2" end="2"/>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10" presetClass="entr" presetSubtype="0" fill="hold" nodeType="clickEffect">
                                  <p:stCondLst>
                                    <p:cond delay="0"/>
                                  </p:stCondLst>
                                  <p:childTnLst>
                                    <p:set>
                                      <p:cBhvr>
                                        <p:cTn id="15" dur="1" fill="hold">
                                          <p:stCondLst>
                                            <p:cond delay="0"/>
                                          </p:stCondLst>
                                        </p:cTn>
                                        <p:tgtEl>
                                          <p:spTgt spid="3">
                                            <p:txEl>
                                              <p:pRg st="4" end="4"/>
                                            </p:txEl>
                                          </p:spTgt>
                                        </p:tgtEl>
                                        <p:attrNameLst>
                                          <p:attrName>style.visibility</p:attrName>
                                        </p:attrNameLst>
                                      </p:cBhvr>
                                      <p:to>
                                        <p:strVal val="visible"/>
                                      </p:to>
                                    </p:set>
                                    <p:animEffect transition="in" filter="fade">
                                      <p:cBhvr>
                                        <p:cTn id="16" dur="500"/>
                                        <p:tgtEl>
                                          <p:spTgt spid="3">
                                            <p:txEl>
                                              <p:pRg st="4" end="4"/>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2" presetClass="entr" presetSubtype="4" fill="hold" nodeType="clickEffect">
                                  <p:stCondLst>
                                    <p:cond delay="0"/>
                                  </p:stCondLst>
                                  <p:childTnLst>
                                    <p:set>
                                      <p:cBhvr>
                                        <p:cTn id="20" dur="1" fill="hold">
                                          <p:stCondLst>
                                            <p:cond delay="0"/>
                                          </p:stCondLst>
                                        </p:cTn>
                                        <p:tgtEl>
                                          <p:spTgt spid="3">
                                            <p:txEl>
                                              <p:pRg st="6" end="6"/>
                                            </p:txEl>
                                          </p:spTgt>
                                        </p:tgtEl>
                                        <p:attrNameLst>
                                          <p:attrName>style.visibility</p:attrName>
                                        </p:attrNameLst>
                                      </p:cBhvr>
                                      <p:to>
                                        <p:strVal val="visible"/>
                                      </p:to>
                                    </p:set>
                                    <p:anim calcmode="lin" valueType="num">
                                      <p:cBhvr additive="base">
                                        <p:cTn id="21"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Putting together the 1nc</a:t>
            </a:r>
          </a:p>
        </p:txBody>
      </p:sp>
      <p:sp>
        <p:nvSpPr>
          <p:cNvPr id="3" name="Content Placeholder 2"/>
          <p:cNvSpPr>
            <a:spLocks noGrp="1"/>
          </p:cNvSpPr>
          <p:nvPr>
            <p:ph idx="1"/>
          </p:nvPr>
        </p:nvSpPr>
        <p:spPr/>
        <p:txBody>
          <a:bodyPr>
            <a:normAutofit fontScale="92500" lnSpcReduction="10000"/>
          </a:bodyPr>
          <a:lstStyle/>
          <a:p>
            <a:pPr marL="0" indent="0">
              <a:buNone/>
            </a:pPr>
            <a:r>
              <a:rPr lang="en-US" dirty="0"/>
              <a:t>1.  uniqueness card that tells a story – mentions capital.  I like </a:t>
            </a:r>
            <a:r>
              <a:rPr lang="en-US" dirty="0" err="1"/>
              <a:t>disads</a:t>
            </a:r>
            <a:r>
              <a:rPr lang="en-US" dirty="0"/>
              <a:t> with a </a:t>
            </a:r>
            <a:r>
              <a:rPr lang="en-US" dirty="0" err="1"/>
              <a:t>uniq</a:t>
            </a:r>
            <a:r>
              <a:rPr lang="en-US" dirty="0"/>
              <a:t> &amp; pc key card</a:t>
            </a:r>
          </a:p>
          <a:p>
            <a:pPr marL="0" indent="0">
              <a:buNone/>
            </a:pPr>
            <a:r>
              <a:rPr lang="en-US" dirty="0"/>
              <a:t> </a:t>
            </a:r>
          </a:p>
          <a:p>
            <a:pPr marL="0" indent="0">
              <a:buNone/>
            </a:pPr>
            <a:r>
              <a:rPr lang="en-US" dirty="0"/>
              <a:t>2.  read as specific a link as possible</a:t>
            </a:r>
          </a:p>
          <a:p>
            <a:pPr marL="0" indent="0">
              <a:buNone/>
            </a:pPr>
            <a:r>
              <a:rPr lang="en-US" dirty="0" smtClean="0"/>
              <a:t>-prevents </a:t>
            </a:r>
            <a:r>
              <a:rPr lang="en-US" dirty="0"/>
              <a:t>the link turns from mattering.</a:t>
            </a:r>
          </a:p>
          <a:p>
            <a:pPr marL="0" indent="0">
              <a:buNone/>
            </a:pPr>
            <a:r>
              <a:rPr lang="en-US" dirty="0"/>
              <a:t>-helps with a net benefit to the counterplan</a:t>
            </a:r>
          </a:p>
          <a:p>
            <a:pPr marL="0" indent="0">
              <a:buNone/>
            </a:pPr>
            <a:endParaRPr lang="en-US" dirty="0"/>
          </a:p>
          <a:p>
            <a:pPr marL="0" indent="0">
              <a:buNone/>
            </a:pPr>
            <a:r>
              <a:rPr lang="en-US" dirty="0"/>
              <a:t>3.  read an external impact early.  Turn the case not necessary.</a:t>
            </a:r>
          </a:p>
          <a:p>
            <a:pPr marL="0" indent="0">
              <a:buNone/>
            </a:pPr>
            <a:endParaRPr lang="en-US" dirty="0"/>
          </a:p>
        </p:txBody>
      </p:sp>
    </p:spTree>
    <p:extLst>
      <p:ext uri="{BB962C8B-B14F-4D97-AF65-F5344CB8AC3E}">
        <p14:creationId xmlns:p14="http://schemas.microsoft.com/office/powerpoint/2010/main" val="9934284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3">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2nc/1nr 1.0</a:t>
            </a:r>
            <a:endParaRPr lang="en-US" dirty="0"/>
          </a:p>
        </p:txBody>
      </p:sp>
      <p:sp>
        <p:nvSpPr>
          <p:cNvPr id="3" name="Content Placeholder 2"/>
          <p:cNvSpPr>
            <a:spLocks noGrp="1"/>
          </p:cNvSpPr>
          <p:nvPr>
            <p:ph idx="1"/>
          </p:nvPr>
        </p:nvSpPr>
        <p:spPr/>
        <p:txBody>
          <a:bodyPr>
            <a:normAutofit fontScale="92500" lnSpcReduction="20000"/>
          </a:bodyPr>
          <a:lstStyle/>
          <a:p>
            <a:pPr marL="0" indent="0">
              <a:buNone/>
            </a:pPr>
            <a:r>
              <a:rPr lang="en-US" dirty="0"/>
              <a:t>overview</a:t>
            </a:r>
          </a:p>
          <a:p>
            <a:pPr marL="0" indent="0">
              <a:buNone/>
            </a:pPr>
            <a:r>
              <a:rPr lang="en-US" dirty="0"/>
              <a:t>-do not explain the story</a:t>
            </a:r>
          </a:p>
          <a:p>
            <a:pPr marL="0" indent="0">
              <a:buNone/>
            </a:pPr>
            <a:r>
              <a:rPr lang="en-US" dirty="0"/>
              <a:t>-do impact the external argument – read terminal impact cards where possible.  Ochs, </a:t>
            </a:r>
            <a:r>
              <a:rPr lang="en-US" dirty="0" err="1"/>
              <a:t>Bostrom</a:t>
            </a:r>
            <a:r>
              <a:rPr lang="en-US" dirty="0"/>
              <a:t>, 1% Warming, etc.</a:t>
            </a:r>
          </a:p>
          <a:p>
            <a:pPr marL="0" indent="0">
              <a:buNone/>
            </a:pPr>
            <a:r>
              <a:rPr lang="en-US" dirty="0"/>
              <a:t>-do read an impact to access as much as possible</a:t>
            </a:r>
          </a:p>
          <a:p>
            <a:pPr marL="0" indent="0">
              <a:buNone/>
            </a:pPr>
            <a:r>
              <a:rPr lang="en-US" dirty="0"/>
              <a:t>-do read additional external impacts if they have good defense</a:t>
            </a:r>
          </a:p>
          <a:p>
            <a:pPr marL="0" indent="0">
              <a:buNone/>
            </a:pPr>
            <a:r>
              <a:rPr lang="en-US" dirty="0"/>
              <a:t>-do NOT read something that impact turning is possible/probable.  </a:t>
            </a:r>
          </a:p>
          <a:p>
            <a:pPr marL="0" indent="0">
              <a:buNone/>
            </a:pPr>
            <a:endParaRPr lang="en-US" dirty="0"/>
          </a:p>
        </p:txBody>
      </p:sp>
    </p:spTree>
    <p:extLst>
      <p:ext uri="{BB962C8B-B14F-4D97-AF65-F5344CB8AC3E}">
        <p14:creationId xmlns:p14="http://schemas.microsoft.com/office/powerpoint/2010/main" val="16303906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2nc/1nr 1.1</a:t>
            </a:r>
            <a:endParaRPr lang="en-US" dirty="0"/>
          </a:p>
        </p:txBody>
      </p:sp>
      <p:sp>
        <p:nvSpPr>
          <p:cNvPr id="3" name="Content Placeholder 2"/>
          <p:cNvSpPr>
            <a:spLocks noGrp="1"/>
          </p:cNvSpPr>
          <p:nvPr>
            <p:ph idx="1"/>
          </p:nvPr>
        </p:nvSpPr>
        <p:spPr/>
        <p:txBody>
          <a:bodyPr>
            <a:normAutofit fontScale="77500" lnSpcReduction="20000"/>
          </a:bodyPr>
          <a:lstStyle/>
          <a:p>
            <a:pPr marL="0" indent="0">
              <a:buNone/>
            </a:pPr>
            <a:r>
              <a:rPr lang="en-US" dirty="0"/>
              <a:t>uniqueness - </a:t>
            </a:r>
          </a:p>
          <a:p>
            <a:r>
              <a:rPr lang="en-US" dirty="0"/>
              <a:t>-have to win it.  This is where you have to invest your time b/c judges will be calling for cards.</a:t>
            </a:r>
          </a:p>
          <a:p>
            <a:r>
              <a:rPr lang="en-US" dirty="0"/>
              <a:t>-focus on evidence that cites </a:t>
            </a:r>
            <a:r>
              <a:rPr lang="en-US" dirty="0" err="1"/>
              <a:t>obama’s</a:t>
            </a:r>
            <a:r>
              <a:rPr lang="en-US" dirty="0"/>
              <a:t> capital as the reason it will pass first.</a:t>
            </a:r>
          </a:p>
          <a:p>
            <a:r>
              <a:rPr lang="en-US" dirty="0"/>
              <a:t>-reading quantity is good but focus on a diversity of warrants.</a:t>
            </a:r>
          </a:p>
          <a:p>
            <a:r>
              <a:rPr lang="en-US" dirty="0"/>
              <a:t>-read the </a:t>
            </a:r>
            <a:r>
              <a:rPr lang="en-US" dirty="0" err="1"/>
              <a:t>aff’s</a:t>
            </a:r>
            <a:r>
              <a:rPr lang="en-US" dirty="0"/>
              <a:t> evidence – </a:t>
            </a:r>
            <a:r>
              <a:rPr lang="en-US" dirty="0" smtClean="0"/>
              <a:t>try and </a:t>
            </a:r>
            <a:r>
              <a:rPr lang="en-US" dirty="0"/>
              <a:t>have specific answers regularly – read those where necessary.</a:t>
            </a:r>
          </a:p>
          <a:p>
            <a:r>
              <a:rPr lang="en-US" dirty="0"/>
              <a:t>-handle uniqueness overwhelms the link well.  Know your judge. Means a risk</a:t>
            </a:r>
          </a:p>
          <a:p>
            <a:r>
              <a:rPr lang="en-US" dirty="0"/>
              <a:t>-look for and lie about these things: vote count, momentum, insiders</a:t>
            </a:r>
          </a:p>
          <a:p>
            <a:endParaRPr lang="en-US" dirty="0"/>
          </a:p>
          <a:p>
            <a:pPr marL="0" indent="0">
              <a:buNone/>
            </a:pPr>
            <a:endParaRPr lang="en-US" dirty="0"/>
          </a:p>
        </p:txBody>
      </p:sp>
    </p:spTree>
    <p:extLst>
      <p:ext uri="{BB962C8B-B14F-4D97-AF65-F5344CB8AC3E}">
        <p14:creationId xmlns:p14="http://schemas.microsoft.com/office/powerpoint/2010/main" val="30946241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2nc/1nr 1.2</a:t>
            </a:r>
            <a:endParaRPr lang="en-US" dirty="0"/>
          </a:p>
        </p:txBody>
      </p:sp>
      <p:sp>
        <p:nvSpPr>
          <p:cNvPr id="3" name="Content Placeholder 2"/>
          <p:cNvSpPr>
            <a:spLocks noGrp="1"/>
          </p:cNvSpPr>
          <p:nvPr>
            <p:ph idx="1"/>
          </p:nvPr>
        </p:nvSpPr>
        <p:spPr/>
        <p:txBody>
          <a:bodyPr/>
          <a:lstStyle/>
          <a:p>
            <a:pPr marL="0" indent="0">
              <a:buNone/>
            </a:pPr>
            <a:r>
              <a:rPr lang="en-US" dirty="0"/>
              <a:t>Link Debate - </a:t>
            </a:r>
          </a:p>
          <a:p>
            <a:r>
              <a:rPr lang="en-US" dirty="0"/>
              <a:t>-read new links if necessary.</a:t>
            </a:r>
          </a:p>
          <a:p>
            <a:r>
              <a:rPr lang="en-US" dirty="0"/>
              <a:t>-read link uniqueness to go your way</a:t>
            </a:r>
          </a:p>
          <a:p>
            <a:r>
              <a:rPr lang="en-US" dirty="0"/>
              <a:t>-read old school theory cards to indict their link</a:t>
            </a:r>
          </a:p>
          <a:p>
            <a:r>
              <a:rPr lang="en-US" dirty="0"/>
              <a:t>-explain why their link turns don’t apply to your scenario</a:t>
            </a:r>
          </a:p>
          <a:p>
            <a:pPr marL="0" indent="0">
              <a:buNone/>
            </a:pPr>
            <a:endParaRPr lang="en-US" dirty="0"/>
          </a:p>
        </p:txBody>
      </p:sp>
    </p:spTree>
    <p:extLst>
      <p:ext uri="{BB962C8B-B14F-4D97-AF65-F5344CB8AC3E}">
        <p14:creationId xmlns:p14="http://schemas.microsoft.com/office/powerpoint/2010/main" val="16053966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2nc/1nr 1.3</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dirty="0" err="1"/>
              <a:t>Handeling</a:t>
            </a:r>
            <a:r>
              <a:rPr lang="en-US" dirty="0"/>
              <a:t> Theory Arguments</a:t>
            </a:r>
          </a:p>
          <a:p>
            <a:r>
              <a:rPr lang="en-US" dirty="0"/>
              <a:t>- Have blocks that are short and to the point – do not waste time.</a:t>
            </a:r>
          </a:p>
          <a:p>
            <a:r>
              <a:rPr lang="en-US" dirty="0"/>
              <a:t>- be prepared to debate “politics </a:t>
            </a:r>
            <a:r>
              <a:rPr lang="en-US" dirty="0" err="1"/>
              <a:t>disads</a:t>
            </a:r>
            <a:r>
              <a:rPr lang="en-US" dirty="0"/>
              <a:t> good”</a:t>
            </a:r>
          </a:p>
          <a:p>
            <a:r>
              <a:rPr lang="en-US" dirty="0"/>
              <a:t>- </a:t>
            </a:r>
            <a:r>
              <a:rPr lang="en-US" dirty="0" err="1"/>
              <a:t>intrinsicness</a:t>
            </a:r>
            <a:r>
              <a:rPr lang="en-US" dirty="0"/>
              <a:t> – Wake Forest people </a:t>
            </a:r>
            <a:r>
              <a:rPr lang="en-US" dirty="0" err="1"/>
              <a:t>vs</a:t>
            </a:r>
            <a:r>
              <a:rPr lang="en-US" dirty="0"/>
              <a:t> MSU people</a:t>
            </a:r>
          </a:p>
          <a:p>
            <a:r>
              <a:rPr lang="en-US" dirty="0"/>
              <a:t>- Vote no</a:t>
            </a:r>
          </a:p>
          <a:p>
            <a:r>
              <a:rPr lang="en-US" dirty="0"/>
              <a:t>- bottom of the docket</a:t>
            </a:r>
          </a:p>
          <a:p>
            <a:r>
              <a:rPr lang="en-US" dirty="0"/>
              <a:t>- magic wand</a:t>
            </a:r>
          </a:p>
          <a:p>
            <a:pPr marL="0" indent="0">
              <a:buNone/>
            </a:pPr>
            <a:endParaRPr lang="en-US" dirty="0"/>
          </a:p>
        </p:txBody>
      </p:sp>
    </p:spTree>
    <p:extLst>
      <p:ext uri="{BB962C8B-B14F-4D97-AF65-F5344CB8AC3E}">
        <p14:creationId xmlns:p14="http://schemas.microsoft.com/office/powerpoint/2010/main" val="40334336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2nc/1nr 1.4</a:t>
            </a:r>
            <a:endParaRPr lang="en-US" dirty="0"/>
          </a:p>
        </p:txBody>
      </p:sp>
      <p:sp>
        <p:nvSpPr>
          <p:cNvPr id="3" name="Content Placeholder 2"/>
          <p:cNvSpPr>
            <a:spLocks noGrp="1"/>
          </p:cNvSpPr>
          <p:nvPr>
            <p:ph idx="1"/>
          </p:nvPr>
        </p:nvSpPr>
        <p:spPr/>
        <p:txBody>
          <a:bodyPr/>
          <a:lstStyle/>
          <a:p>
            <a:pPr marL="0" indent="0">
              <a:buNone/>
            </a:pPr>
            <a:r>
              <a:rPr lang="en-US" dirty="0"/>
              <a:t>Impact Debate – not an impact turn</a:t>
            </a:r>
          </a:p>
          <a:p>
            <a:r>
              <a:rPr lang="en-US" dirty="0"/>
              <a:t>-External – explained in the overview section</a:t>
            </a:r>
          </a:p>
          <a:p>
            <a:r>
              <a:rPr lang="en-US" dirty="0"/>
              <a:t>-Access as much as possible - </a:t>
            </a:r>
            <a:r>
              <a:rPr lang="en-US" dirty="0" err="1"/>
              <a:t>heg</a:t>
            </a:r>
            <a:r>
              <a:rPr lang="en-US" dirty="0"/>
              <a:t>, economy are your friends.  </a:t>
            </a:r>
          </a:p>
          <a:p>
            <a:r>
              <a:rPr lang="en-US" dirty="0"/>
              <a:t>-It is difficult on this topic to go for politics </a:t>
            </a:r>
            <a:r>
              <a:rPr lang="en-US" dirty="0" err="1"/>
              <a:t>vs</a:t>
            </a:r>
            <a:r>
              <a:rPr lang="en-US" dirty="0"/>
              <a:t> case.  Very </a:t>
            </a:r>
            <a:r>
              <a:rPr lang="en-US" dirty="0" err="1"/>
              <a:t>very</a:t>
            </a:r>
            <a:r>
              <a:rPr lang="en-US" dirty="0"/>
              <a:t> difficult</a:t>
            </a:r>
          </a:p>
          <a:p>
            <a:r>
              <a:rPr lang="en-US" dirty="0"/>
              <a:t>-if it access everything and you kick it – it screws up everyone’s impact in the debate.</a:t>
            </a:r>
          </a:p>
          <a:p>
            <a:endParaRPr lang="en-US" dirty="0"/>
          </a:p>
        </p:txBody>
      </p:sp>
    </p:spTree>
    <p:extLst>
      <p:ext uri="{BB962C8B-B14F-4D97-AF65-F5344CB8AC3E}">
        <p14:creationId xmlns:p14="http://schemas.microsoft.com/office/powerpoint/2010/main" val="30164450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2nc/1nr 1.5</a:t>
            </a:r>
            <a:endParaRPr lang="en-US" dirty="0"/>
          </a:p>
        </p:txBody>
      </p:sp>
      <p:sp>
        <p:nvSpPr>
          <p:cNvPr id="3" name="Content Placeholder 2"/>
          <p:cNvSpPr>
            <a:spLocks noGrp="1"/>
          </p:cNvSpPr>
          <p:nvPr>
            <p:ph idx="1"/>
          </p:nvPr>
        </p:nvSpPr>
        <p:spPr/>
        <p:txBody>
          <a:bodyPr/>
          <a:lstStyle/>
          <a:p>
            <a:pPr marL="0" indent="0">
              <a:buNone/>
            </a:pPr>
            <a:r>
              <a:rPr lang="en-US" dirty="0"/>
              <a:t>Impact Debate – an impact turn</a:t>
            </a:r>
          </a:p>
          <a:p>
            <a:r>
              <a:rPr lang="en-US" dirty="0"/>
              <a:t>-Focus on one that you can impact terminally</a:t>
            </a:r>
          </a:p>
          <a:p>
            <a:r>
              <a:rPr lang="en-US" dirty="0"/>
              <a:t>-Access all of their terminal impacts wherever possible</a:t>
            </a:r>
          </a:p>
          <a:p>
            <a:r>
              <a:rPr lang="en-US" dirty="0"/>
              <a:t>-focus on uniqueness to their impact turns</a:t>
            </a:r>
          </a:p>
          <a:p>
            <a:pPr marL="0" indent="0">
              <a:buNone/>
            </a:pPr>
            <a:endParaRPr lang="en-US" dirty="0"/>
          </a:p>
          <a:p>
            <a:endParaRPr lang="en-US" dirty="0"/>
          </a:p>
        </p:txBody>
      </p:sp>
    </p:spTree>
    <p:extLst>
      <p:ext uri="{BB962C8B-B14F-4D97-AF65-F5344CB8AC3E}">
        <p14:creationId xmlns:p14="http://schemas.microsoft.com/office/powerpoint/2010/main" val="243490943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155</TotalTime>
  <Words>1225</Words>
  <Application>Microsoft Office PowerPoint</Application>
  <PresentationFormat>On-screen Show (4:3)</PresentationFormat>
  <Paragraphs>183</Paragraphs>
  <Slides>19</Slides>
  <Notes>19</Notes>
  <HiddenSlides>0</HiddenSlides>
  <MMClips>0</MMClips>
  <ScaleCrop>false</ScaleCrop>
  <HeadingPairs>
    <vt:vector size="4" baseType="variant">
      <vt:variant>
        <vt:lpstr>Theme</vt:lpstr>
      </vt:variant>
      <vt:variant>
        <vt:i4>1</vt:i4>
      </vt:variant>
      <vt:variant>
        <vt:lpstr>Slide Titles</vt:lpstr>
      </vt:variant>
      <vt:variant>
        <vt:i4>19</vt:i4>
      </vt:variant>
    </vt:vector>
  </HeadingPairs>
  <TitlesOfParts>
    <vt:vector size="20" baseType="lpstr">
      <vt:lpstr>Office Theme</vt:lpstr>
      <vt:lpstr>Politics</vt:lpstr>
      <vt:lpstr>How to pick your disad</vt:lpstr>
      <vt:lpstr>Putting together the 1nc</vt:lpstr>
      <vt:lpstr>2nc/1nr 1.0</vt:lpstr>
      <vt:lpstr>2nc/1nr 1.1</vt:lpstr>
      <vt:lpstr>2nc/1nr 1.2</vt:lpstr>
      <vt:lpstr>2nc/1nr 1.3</vt:lpstr>
      <vt:lpstr>2nc/1nr 1.4</vt:lpstr>
      <vt:lpstr>2nc/1nr 1.5</vt:lpstr>
      <vt:lpstr>2nr on Politics</vt:lpstr>
      <vt:lpstr>FAQ</vt:lpstr>
      <vt:lpstr>Answering Politics</vt:lpstr>
      <vt:lpstr>1ar</vt:lpstr>
      <vt:lpstr>2ac 1.0</vt:lpstr>
      <vt:lpstr>2ac 1.1</vt:lpstr>
      <vt:lpstr>2ac 1.2</vt:lpstr>
      <vt:lpstr>2ac 1.3</vt:lpstr>
      <vt:lpstr>Researching Politics</vt:lpstr>
      <vt:lpstr>Researching Politics</vt:lpstr>
    </vt:vector>
  </TitlesOfParts>
  <Company>Emory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Politics</dc:title>
  <dc:creator>Herndon</dc:creator>
  <cp:lastModifiedBy>Herndon</cp:lastModifiedBy>
  <cp:revision>4</cp:revision>
  <dcterms:created xsi:type="dcterms:W3CDTF">2013-06-28T14:17:02Z</dcterms:created>
  <dcterms:modified xsi:type="dcterms:W3CDTF">2013-06-28T17:37:51Z</dcterms:modified>
</cp:coreProperties>
</file>

<file path=docProps/thumbnail.jpeg>
</file>